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bookmarkIdSeed="2">
  <p:sldMasterIdLst>
    <p:sldMasterId id="2147483761" r:id="rId1"/>
  </p:sldMasterIdLst>
  <p:notesMasterIdLst>
    <p:notesMasterId r:id="rId41"/>
  </p:notesMasterIdLst>
  <p:handoutMasterIdLst>
    <p:handoutMasterId r:id="rId42"/>
  </p:handoutMasterIdLst>
  <p:sldIdLst>
    <p:sldId id="640" r:id="rId2"/>
    <p:sldId id="834" r:id="rId3"/>
    <p:sldId id="893" r:id="rId4"/>
    <p:sldId id="923" r:id="rId5"/>
    <p:sldId id="906" r:id="rId6"/>
    <p:sldId id="937" r:id="rId7"/>
    <p:sldId id="924" r:id="rId8"/>
    <p:sldId id="925" r:id="rId9"/>
    <p:sldId id="874" r:id="rId10"/>
    <p:sldId id="936" r:id="rId11"/>
    <p:sldId id="880" r:id="rId12"/>
    <p:sldId id="922" r:id="rId13"/>
    <p:sldId id="891" r:id="rId14"/>
    <p:sldId id="935" r:id="rId15"/>
    <p:sldId id="892" r:id="rId16"/>
    <p:sldId id="890" r:id="rId17"/>
    <p:sldId id="894" r:id="rId18"/>
    <p:sldId id="895" r:id="rId19"/>
    <p:sldId id="896" r:id="rId20"/>
    <p:sldId id="908" r:id="rId21"/>
    <p:sldId id="897" r:id="rId22"/>
    <p:sldId id="898" r:id="rId23"/>
    <p:sldId id="910" r:id="rId24"/>
    <p:sldId id="899" r:id="rId25"/>
    <p:sldId id="912" r:id="rId26"/>
    <p:sldId id="913" r:id="rId27"/>
    <p:sldId id="911" r:id="rId28"/>
    <p:sldId id="914" r:id="rId29"/>
    <p:sldId id="905" r:id="rId30"/>
    <p:sldId id="909" r:id="rId31"/>
    <p:sldId id="902" r:id="rId32"/>
    <p:sldId id="915" r:id="rId33"/>
    <p:sldId id="916" r:id="rId34"/>
    <p:sldId id="917" r:id="rId35"/>
    <p:sldId id="919" r:id="rId36"/>
    <p:sldId id="920" r:id="rId37"/>
    <p:sldId id="921" r:id="rId38"/>
    <p:sldId id="926" r:id="rId39"/>
    <p:sldId id="927" r:id="rId40"/>
  </p:sldIdLst>
  <p:sldSz cx="9144000" cy="6858000" type="letter"/>
  <p:notesSz cx="7315200" cy="9601200"/>
  <p:defaultTextStyle>
    <a:defPPr>
      <a:defRPr lang="en-US"/>
    </a:defPPr>
    <a:lvl1pPr algn="l" rtl="0" eaLnBrk="0" fontAlgn="base" hangingPunct="0">
      <a:spcBef>
        <a:spcPct val="20000"/>
      </a:spcBef>
      <a:spcAft>
        <a:spcPct val="0"/>
      </a:spcAft>
      <a:buChar char="•"/>
      <a:defRPr kumimoji="1" sz="3000" kern="1200">
        <a:solidFill>
          <a:schemeClr val="tx1"/>
        </a:solidFill>
        <a:latin typeface="Tahoma" pitchFamily="34" charset="0"/>
        <a:ea typeface="+mn-ea"/>
        <a:cs typeface="+mn-cs"/>
      </a:defRPr>
    </a:lvl1pPr>
    <a:lvl2pPr marL="457200" algn="l" rtl="0" eaLnBrk="0" fontAlgn="base" hangingPunct="0">
      <a:spcBef>
        <a:spcPct val="20000"/>
      </a:spcBef>
      <a:spcAft>
        <a:spcPct val="0"/>
      </a:spcAft>
      <a:buChar char="•"/>
      <a:defRPr kumimoji="1" sz="3000" kern="1200">
        <a:solidFill>
          <a:schemeClr val="tx1"/>
        </a:solidFill>
        <a:latin typeface="Tahoma" pitchFamily="34" charset="0"/>
        <a:ea typeface="+mn-ea"/>
        <a:cs typeface="+mn-cs"/>
      </a:defRPr>
    </a:lvl2pPr>
    <a:lvl3pPr marL="914400" algn="l" rtl="0" eaLnBrk="0" fontAlgn="base" hangingPunct="0">
      <a:spcBef>
        <a:spcPct val="20000"/>
      </a:spcBef>
      <a:spcAft>
        <a:spcPct val="0"/>
      </a:spcAft>
      <a:buChar char="•"/>
      <a:defRPr kumimoji="1" sz="3000" kern="1200">
        <a:solidFill>
          <a:schemeClr val="tx1"/>
        </a:solidFill>
        <a:latin typeface="Tahoma" pitchFamily="34" charset="0"/>
        <a:ea typeface="+mn-ea"/>
        <a:cs typeface="+mn-cs"/>
      </a:defRPr>
    </a:lvl3pPr>
    <a:lvl4pPr marL="1371600" algn="l" rtl="0" eaLnBrk="0" fontAlgn="base" hangingPunct="0">
      <a:spcBef>
        <a:spcPct val="20000"/>
      </a:spcBef>
      <a:spcAft>
        <a:spcPct val="0"/>
      </a:spcAft>
      <a:buChar char="•"/>
      <a:defRPr kumimoji="1" sz="3000" kern="1200">
        <a:solidFill>
          <a:schemeClr val="tx1"/>
        </a:solidFill>
        <a:latin typeface="Tahoma" pitchFamily="34" charset="0"/>
        <a:ea typeface="+mn-ea"/>
        <a:cs typeface="+mn-cs"/>
      </a:defRPr>
    </a:lvl4pPr>
    <a:lvl5pPr marL="1828800" algn="l" rtl="0" eaLnBrk="0" fontAlgn="base" hangingPunct="0">
      <a:spcBef>
        <a:spcPct val="20000"/>
      </a:spcBef>
      <a:spcAft>
        <a:spcPct val="0"/>
      </a:spcAft>
      <a:buChar char="•"/>
      <a:defRPr kumimoji="1" sz="3000" kern="1200">
        <a:solidFill>
          <a:schemeClr val="tx1"/>
        </a:solidFill>
        <a:latin typeface="Tahoma" pitchFamily="34" charset="0"/>
        <a:ea typeface="+mn-ea"/>
        <a:cs typeface="+mn-cs"/>
      </a:defRPr>
    </a:lvl5pPr>
    <a:lvl6pPr marL="2286000" algn="l" defTabSz="914400" rtl="0" eaLnBrk="1" latinLnBrk="0" hangingPunct="1">
      <a:defRPr kumimoji="1" sz="3000" kern="1200">
        <a:solidFill>
          <a:schemeClr val="tx1"/>
        </a:solidFill>
        <a:latin typeface="Tahoma" pitchFamily="34" charset="0"/>
        <a:ea typeface="+mn-ea"/>
        <a:cs typeface="+mn-cs"/>
      </a:defRPr>
    </a:lvl6pPr>
    <a:lvl7pPr marL="2743200" algn="l" defTabSz="914400" rtl="0" eaLnBrk="1" latinLnBrk="0" hangingPunct="1">
      <a:defRPr kumimoji="1" sz="3000" kern="1200">
        <a:solidFill>
          <a:schemeClr val="tx1"/>
        </a:solidFill>
        <a:latin typeface="Tahoma" pitchFamily="34" charset="0"/>
        <a:ea typeface="+mn-ea"/>
        <a:cs typeface="+mn-cs"/>
      </a:defRPr>
    </a:lvl7pPr>
    <a:lvl8pPr marL="3200400" algn="l" defTabSz="914400" rtl="0" eaLnBrk="1" latinLnBrk="0" hangingPunct="1">
      <a:defRPr kumimoji="1" sz="3000" kern="1200">
        <a:solidFill>
          <a:schemeClr val="tx1"/>
        </a:solidFill>
        <a:latin typeface="Tahoma" pitchFamily="34" charset="0"/>
        <a:ea typeface="+mn-ea"/>
        <a:cs typeface="+mn-cs"/>
      </a:defRPr>
    </a:lvl8pPr>
    <a:lvl9pPr marL="3657600" algn="l" defTabSz="914400" rtl="0" eaLnBrk="1" latinLnBrk="0" hangingPunct="1">
      <a:defRPr kumimoji="1" sz="3000" kern="1200">
        <a:solidFill>
          <a:schemeClr val="tx1"/>
        </a:solidFill>
        <a:latin typeface="Tahoma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0F22E"/>
    <a:srgbClr val="0000CC"/>
    <a:srgbClr val="FF00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75" autoAdjust="0"/>
    <p:restoredTop sz="95411" autoAdjust="0"/>
  </p:normalViewPr>
  <p:slideViewPr>
    <p:cSldViewPr>
      <p:cViewPr varScale="1">
        <p:scale>
          <a:sx n="86" d="100"/>
          <a:sy n="86" d="100"/>
        </p:scale>
        <p:origin x="547" y="5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-2285"/>
    </p:cViewPr>
  </p:sorterViewPr>
  <p:notesViewPr>
    <p:cSldViewPr>
      <p:cViewPr>
        <p:scale>
          <a:sx n="100" d="100"/>
          <a:sy n="100" d="100"/>
        </p:scale>
        <p:origin x="-876" y="1194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7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" y="1"/>
            <a:ext cx="3170255" cy="4795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35" tIns="48317" rIns="96635" bIns="48317" numCol="1" anchor="t" anchorCtr="0" compatLnSpc="1">
            <a:prstTxWarp prst="textNoShape">
              <a:avLst/>
            </a:prstTxWarp>
          </a:bodyPr>
          <a:lstStyle>
            <a:lvl1pPr defTabSz="967009">
              <a:defRPr kumimoji="0" sz="130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Laptop Software Suite</a:t>
            </a:r>
          </a:p>
        </p:txBody>
      </p:sp>
      <p:sp>
        <p:nvSpPr>
          <p:cNvPr id="37273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4946" y="1"/>
            <a:ext cx="3170254" cy="4795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35" tIns="48317" rIns="96635" bIns="48317" numCol="1" anchor="t" anchorCtr="0" compatLnSpc="1">
            <a:prstTxWarp prst="textNoShape">
              <a:avLst/>
            </a:prstTxWarp>
          </a:bodyPr>
          <a:lstStyle>
            <a:lvl1pPr algn="r" defTabSz="967009">
              <a:defRPr kumimoji="0" sz="1300">
                <a:solidFill>
                  <a:schemeClr val="tx1"/>
                </a:solidFill>
                <a:effectLst/>
              </a:defRPr>
            </a:lvl1pPr>
          </a:lstStyle>
          <a:p>
            <a:endParaRPr lang="en-US" dirty="0"/>
          </a:p>
        </p:txBody>
      </p:sp>
      <p:sp>
        <p:nvSpPr>
          <p:cNvPr id="37274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2" y="9121634"/>
            <a:ext cx="3170255" cy="4795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35" tIns="48317" rIns="96635" bIns="48317" numCol="1" anchor="b" anchorCtr="0" compatLnSpc="1">
            <a:prstTxWarp prst="textNoShape">
              <a:avLst/>
            </a:prstTxWarp>
          </a:bodyPr>
          <a:lstStyle>
            <a:lvl1pPr defTabSz="967009">
              <a:defRPr kumimoji="0" sz="130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37274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4946" y="9121634"/>
            <a:ext cx="3170254" cy="4795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35" tIns="48317" rIns="96635" bIns="48317" numCol="1" anchor="b" anchorCtr="0" compatLnSpc="1">
            <a:prstTxWarp prst="textNoShape">
              <a:avLst/>
            </a:prstTxWarp>
          </a:bodyPr>
          <a:lstStyle>
            <a:lvl1pPr algn="r" defTabSz="967009">
              <a:defRPr kumimoji="0" sz="1300">
                <a:solidFill>
                  <a:schemeClr val="tx1"/>
                </a:solidFill>
                <a:effectLst/>
              </a:defRPr>
            </a:lvl1pPr>
          </a:lstStyle>
          <a:p>
            <a:fld id="{575B36FB-67C8-4F1C-8499-7888AE05B251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17231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504" name="Rectangle 103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" y="1"/>
            <a:ext cx="3170255" cy="4795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35" tIns="48317" rIns="96635" bIns="48317" numCol="1" anchor="t" anchorCtr="0" compatLnSpc="1">
            <a:prstTxWarp prst="textNoShape">
              <a:avLst/>
            </a:prstTxWarp>
          </a:bodyPr>
          <a:lstStyle>
            <a:lvl1pPr defTabSz="967009">
              <a:buFontTx/>
              <a:buChar char="•"/>
              <a:defRPr kumimoji="0" sz="1300">
                <a:solidFill>
                  <a:schemeClr val="tx1"/>
                </a:solidFill>
                <a:effectLst/>
              </a:defRPr>
            </a:lvl1pPr>
          </a:lstStyle>
          <a:p>
            <a:endParaRPr lang="en-US" dirty="0"/>
          </a:p>
        </p:txBody>
      </p:sp>
      <p:sp>
        <p:nvSpPr>
          <p:cNvPr id="362505" name="Rectangle 1033"/>
          <p:cNvSpPr>
            <a:spLocks noGrp="1" noRot="1" noChangeAspect="1" noChangeArrowheads="1"/>
          </p:cNvSpPr>
          <p:nvPr>
            <p:ph type="sldImg" idx="2"/>
          </p:nvPr>
        </p:nvSpPr>
        <p:spPr bwMode="auto">
          <a:xfrm>
            <a:off x="1255713" y="719138"/>
            <a:ext cx="4803775" cy="360203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62506" name="Rectangle 1034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74690" y="4560817"/>
            <a:ext cx="5365820" cy="4321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35" tIns="48317" rIns="96635" bIns="4831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62507" name="Rectangle 1035"/>
          <p:cNvSpPr>
            <a:spLocks noGrp="1" noChangeArrowheads="1"/>
          </p:cNvSpPr>
          <p:nvPr>
            <p:ph type="dt" idx="1"/>
          </p:nvPr>
        </p:nvSpPr>
        <p:spPr bwMode="auto">
          <a:xfrm>
            <a:off x="4144946" y="1"/>
            <a:ext cx="3170254" cy="4795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35" tIns="48317" rIns="96635" bIns="48317" numCol="1" anchor="t" anchorCtr="0" compatLnSpc="1">
            <a:prstTxWarp prst="textNoShape">
              <a:avLst/>
            </a:prstTxWarp>
          </a:bodyPr>
          <a:lstStyle>
            <a:lvl1pPr algn="r" defTabSz="967009">
              <a:buFontTx/>
              <a:buChar char="•"/>
              <a:defRPr kumimoji="0" sz="1300">
                <a:solidFill>
                  <a:schemeClr val="tx1"/>
                </a:solidFill>
                <a:effectLst/>
              </a:defRPr>
            </a:lvl1pPr>
          </a:lstStyle>
          <a:p>
            <a:endParaRPr lang="en-US" dirty="0"/>
          </a:p>
        </p:txBody>
      </p:sp>
      <p:sp>
        <p:nvSpPr>
          <p:cNvPr id="362508" name="Rectangle 103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2" y="9121634"/>
            <a:ext cx="3170255" cy="4795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35" tIns="48317" rIns="96635" bIns="48317" numCol="1" anchor="b" anchorCtr="0" compatLnSpc="1">
            <a:prstTxWarp prst="textNoShape">
              <a:avLst/>
            </a:prstTxWarp>
          </a:bodyPr>
          <a:lstStyle>
            <a:lvl1pPr defTabSz="967009">
              <a:buFontTx/>
              <a:buChar char="•"/>
              <a:defRPr kumimoji="0" sz="1300">
                <a:solidFill>
                  <a:schemeClr val="tx1"/>
                </a:solidFill>
                <a:effectLst/>
              </a:defRPr>
            </a:lvl1pPr>
          </a:lstStyle>
          <a:p>
            <a:endParaRPr lang="en-US" dirty="0"/>
          </a:p>
        </p:txBody>
      </p:sp>
      <p:sp>
        <p:nvSpPr>
          <p:cNvPr id="362509" name="Rectangle 103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4946" y="9121634"/>
            <a:ext cx="3170254" cy="4795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35" tIns="48317" rIns="96635" bIns="48317" numCol="1" anchor="b" anchorCtr="0" compatLnSpc="1">
            <a:prstTxWarp prst="textNoShape">
              <a:avLst/>
            </a:prstTxWarp>
          </a:bodyPr>
          <a:lstStyle>
            <a:lvl1pPr algn="r" defTabSz="967009">
              <a:buFontTx/>
              <a:buChar char="•"/>
              <a:defRPr kumimoji="0" sz="1300">
                <a:solidFill>
                  <a:schemeClr val="tx1"/>
                </a:solidFill>
                <a:effectLst/>
              </a:defRPr>
            </a:lvl1pPr>
          </a:lstStyle>
          <a:p>
            <a:fld id="{362CC374-0673-434D-B4B6-0BEF1F345467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619325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1100" y="696913"/>
            <a:ext cx="46482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167E0B-7244-4FBA-90BC-6D93A44AAC2C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24332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167E0B-7244-4FBA-90BC-6D93A44AAC2C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16324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167E0B-7244-4FBA-90BC-6D93A44AAC2C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36852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167E0B-7244-4FBA-90BC-6D93A44AAC2C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45056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167E0B-7244-4FBA-90BC-6D93A44AAC2C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06391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167E0B-7244-4FBA-90BC-6D93A44AAC2C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55194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2CC374-0673-434D-B4B6-0BEF1F345467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37355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w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017spring point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29542"/>
            <a:ext cx="8686800" cy="381000"/>
          </a:xfrm>
          <a:prstGeom prst="rect">
            <a:avLst/>
          </a:prstGeom>
        </p:spPr>
        <p:txBody>
          <a:bodyPr/>
          <a:lstStyle>
            <a:lvl1pPr>
              <a:defRPr sz="2400" b="0">
                <a:solidFill>
                  <a:srgbClr val="00206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Line 13"/>
          <p:cNvSpPr>
            <a:spLocks noChangeShapeType="1"/>
          </p:cNvSpPr>
          <p:nvPr/>
        </p:nvSpPr>
        <p:spPr bwMode="auto">
          <a:xfrm flipV="1">
            <a:off x="457200" y="526418"/>
            <a:ext cx="8153400" cy="0"/>
          </a:xfrm>
          <a:prstGeom prst="line">
            <a:avLst/>
          </a:prstGeom>
          <a:noFill/>
          <a:ln w="57150" cmpd="thinThick">
            <a:solidFill>
              <a:srgbClr val="CCCC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381000" y="745066"/>
            <a:ext cx="3810000" cy="5715000"/>
          </a:xfrm>
          <a:prstGeom prst="rect">
            <a:avLst/>
          </a:prstGeom>
        </p:spPr>
        <p:txBody>
          <a:bodyPr/>
          <a:lstStyle>
            <a:lvl1pPr>
              <a:spcBef>
                <a:spcPts val="1000"/>
              </a:spcBef>
              <a:buFont typeface="Wingdings" pitchFamily="2" charset="2"/>
              <a:buChar char="q"/>
              <a:defRPr sz="2000">
                <a:solidFill>
                  <a:srgbClr val="002060"/>
                </a:solidFill>
              </a:defRPr>
            </a:lvl1pPr>
            <a:lvl2pPr>
              <a:spcBef>
                <a:spcPts val="1000"/>
              </a:spcBef>
              <a:spcAft>
                <a:spcPts val="600"/>
              </a:spcAft>
              <a:buFont typeface="Courier New" pitchFamily="49" charset="0"/>
              <a:buChar char="o"/>
              <a:defRPr sz="1800">
                <a:solidFill>
                  <a:srgbClr val="002060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4343400" y="6542842"/>
            <a:ext cx="1746742" cy="291646"/>
          </a:xfrm>
          <a:prstGeom prst="rect">
            <a:avLst/>
          </a:prstGeom>
        </p:spPr>
        <p:txBody>
          <a:bodyPr/>
          <a:lstStyle>
            <a:lvl1pPr>
              <a:defRPr>
                <a:effectLst/>
              </a:defRPr>
            </a:lvl1pPr>
          </a:lstStyle>
          <a:p>
            <a:r>
              <a:rPr lang="en-US" dirty="0"/>
              <a:t>© </a:t>
            </a:r>
            <a:r>
              <a:rPr lang="en-US" sz="1100" dirty="0"/>
              <a:t>Copyright 2014 Xilinx</a:t>
            </a:r>
          </a:p>
        </p:txBody>
      </p:sp>
      <p:sp>
        <p:nvSpPr>
          <p:cNvPr id="6" name="Text Placeholder 11"/>
          <p:cNvSpPr>
            <a:spLocks noGrp="1"/>
          </p:cNvSpPr>
          <p:nvPr>
            <p:ph type="body" sz="quarter" idx="11"/>
          </p:nvPr>
        </p:nvSpPr>
        <p:spPr>
          <a:xfrm>
            <a:off x="4533900" y="745066"/>
            <a:ext cx="4076700" cy="5715000"/>
          </a:xfrm>
          <a:prstGeom prst="rect">
            <a:avLst/>
          </a:prstGeom>
        </p:spPr>
        <p:txBody>
          <a:bodyPr/>
          <a:lstStyle>
            <a:lvl1pPr>
              <a:spcBef>
                <a:spcPts val="1000"/>
              </a:spcBef>
              <a:buFont typeface="Wingdings" pitchFamily="2" charset="2"/>
              <a:buChar char="q"/>
              <a:defRPr sz="2000">
                <a:solidFill>
                  <a:srgbClr val="002060"/>
                </a:solidFill>
              </a:defRPr>
            </a:lvl1pPr>
            <a:lvl2pPr>
              <a:spcBef>
                <a:spcPts val="1000"/>
              </a:spcBef>
              <a:spcAft>
                <a:spcPts val="600"/>
              </a:spcAft>
              <a:buFont typeface="Courier New" pitchFamily="49" charset="0"/>
              <a:buChar char="o"/>
              <a:defRPr sz="1800">
                <a:solidFill>
                  <a:srgbClr val="002060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388119023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ECE497winter2016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40820"/>
            <a:ext cx="8763000" cy="231789"/>
          </a:xfrm>
        </p:spPr>
        <p:txBody>
          <a:bodyPr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3971343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ECE497winter2016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2925067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ece530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 noChangeArrowheads="1"/>
          </p:cNvSpPr>
          <p:nvPr>
            <p:ph type="title"/>
          </p:nvPr>
        </p:nvSpPr>
        <p:spPr bwMode="auto">
          <a:xfrm>
            <a:off x="152400" y="304800"/>
            <a:ext cx="7162800" cy="609600"/>
          </a:xfrm>
          <a:prstGeom prst="rect">
            <a:avLst/>
          </a:prstGeom>
          <a:gradFill>
            <a:gsLst>
              <a:gs pos="0">
                <a:srgbClr val="FFC000"/>
              </a:gs>
              <a:gs pos="39999">
                <a:schemeClr val="tx1">
                  <a:lumMod val="85000"/>
                </a:schemeClr>
              </a:gs>
              <a:gs pos="70000">
                <a:schemeClr val="tx2">
                  <a:lumMod val="90000"/>
                </a:schemeClr>
              </a:gs>
              <a:gs pos="88000">
                <a:srgbClr val="92D050"/>
              </a:gs>
              <a:gs pos="100000">
                <a:srgbClr val="8C3D91"/>
              </a:gs>
            </a:gsLst>
            <a:lin ang="5400000" scaled="0"/>
          </a:gradFill>
          <a:ln w="12700">
            <a:noFill/>
            <a:miter lim="800000"/>
            <a:headEnd/>
            <a:tailEnd/>
          </a:ln>
          <a:effectLst>
            <a:outerShdw dist="56796" dir="3806097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>
            <a:lvl1pPr>
              <a:defRPr sz="2000">
                <a:solidFill>
                  <a:srgbClr val="002060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0"/>
          </p:nvPr>
        </p:nvSpPr>
        <p:spPr>
          <a:xfrm>
            <a:off x="381000" y="1042374"/>
            <a:ext cx="5638800" cy="5157874"/>
          </a:xfrm>
          <a:prstGeom prst="rect">
            <a:avLst/>
          </a:prstGeom>
          <a:ln>
            <a:solidFill>
              <a:srgbClr val="FF0000"/>
            </a:solidFill>
          </a:ln>
          <a:scene3d>
            <a:camera prst="orthographicFront"/>
            <a:lightRig rig="threePt" dir="t"/>
          </a:scene3d>
          <a:sp3d extrusionH="76200" prstMaterial="plastic">
            <a:extrusionClr>
              <a:srgbClr val="6600CC"/>
            </a:extrusionClr>
          </a:sp3d>
        </p:spPr>
        <p:txBody>
          <a:bodyPr/>
          <a:lstStyle>
            <a:lvl1pPr>
              <a:defRPr sz="2000">
                <a:solidFill>
                  <a:srgbClr val="002060"/>
                </a:solidFill>
              </a:defRPr>
            </a:lvl1pPr>
            <a:lvl2pPr>
              <a:defRPr sz="1800">
                <a:solidFill>
                  <a:srgbClr val="002060"/>
                </a:solidFill>
              </a:defRPr>
            </a:lvl2pPr>
            <a:lvl3pPr>
              <a:defRPr>
                <a:solidFill>
                  <a:srgbClr val="002060"/>
                </a:solidFill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513680902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ece530 poi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71109"/>
            <a:ext cx="8686800" cy="381000"/>
          </a:xfrm>
          <a:prstGeom prst="rect">
            <a:avLst/>
          </a:prstGeom>
        </p:spPr>
        <p:txBody>
          <a:bodyPr/>
          <a:lstStyle>
            <a:lvl1pPr>
              <a:defRPr sz="2000" b="0">
                <a:solidFill>
                  <a:srgbClr val="00206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Line 13"/>
          <p:cNvSpPr>
            <a:spLocks noChangeShapeType="1"/>
          </p:cNvSpPr>
          <p:nvPr/>
        </p:nvSpPr>
        <p:spPr bwMode="auto">
          <a:xfrm flipV="1">
            <a:off x="419100" y="470527"/>
            <a:ext cx="8153400" cy="0"/>
          </a:xfrm>
          <a:prstGeom prst="line">
            <a:avLst/>
          </a:prstGeom>
          <a:noFill/>
          <a:ln w="57150" cmpd="thinThick">
            <a:solidFill>
              <a:srgbClr val="CCCC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381000" y="613832"/>
            <a:ext cx="8458200" cy="5715000"/>
          </a:xfrm>
          <a:prstGeom prst="rect">
            <a:avLst/>
          </a:prstGeom>
        </p:spPr>
        <p:txBody>
          <a:bodyPr/>
          <a:lstStyle>
            <a:lvl1pPr>
              <a:spcBef>
                <a:spcPts val="1000"/>
              </a:spcBef>
              <a:buFont typeface="Wingdings" pitchFamily="2" charset="2"/>
              <a:buChar char="q"/>
              <a:defRPr sz="2000">
                <a:solidFill>
                  <a:srgbClr val="002060"/>
                </a:solidFill>
              </a:defRPr>
            </a:lvl1pPr>
            <a:lvl2pPr>
              <a:spcBef>
                <a:spcPts val="300"/>
              </a:spcBef>
              <a:spcAft>
                <a:spcPts val="300"/>
              </a:spcAft>
              <a:buFont typeface="Courier New" pitchFamily="49" charset="0"/>
              <a:buChar char="o"/>
              <a:defRPr sz="1800">
                <a:solidFill>
                  <a:srgbClr val="002060"/>
                </a:solidFill>
              </a:defRPr>
            </a:lvl2pPr>
            <a:lvl3pPr>
              <a:spcBef>
                <a:spcPts val="0"/>
              </a:spcBef>
              <a:spcAft>
                <a:spcPts val="300"/>
              </a:spcAft>
              <a:defRPr sz="1600">
                <a:solidFill>
                  <a:srgbClr val="002060"/>
                </a:solidFill>
              </a:defRPr>
            </a:lvl3pPr>
            <a:lvl4pPr>
              <a:defRPr>
                <a:solidFill>
                  <a:srgbClr val="002060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Temp</a:t>
            </a:r>
          </a:p>
          <a:p>
            <a:pPr lvl="3"/>
            <a:endParaRPr lang="en-US" dirty="0"/>
          </a:p>
        </p:txBody>
      </p:sp>
      <p:sp>
        <p:nvSpPr>
          <p:cNvPr id="5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4343400" y="6542842"/>
            <a:ext cx="1746742" cy="291646"/>
          </a:xfrm>
          <a:prstGeom prst="rect">
            <a:avLst/>
          </a:prstGeom>
        </p:spPr>
        <p:txBody>
          <a:bodyPr/>
          <a:lstStyle>
            <a:lvl1pPr>
              <a:defRPr>
                <a:effectLst/>
              </a:defRPr>
            </a:lvl1pPr>
          </a:lstStyle>
          <a:p>
            <a:r>
              <a:rPr lang="en-US" dirty="0"/>
              <a:t>© </a:t>
            </a:r>
            <a:r>
              <a:rPr lang="en-US" sz="1100" dirty="0"/>
              <a:t>Copyright 2014 Xilinx</a:t>
            </a:r>
          </a:p>
        </p:txBody>
      </p:sp>
    </p:spTree>
    <p:extLst>
      <p:ext uri="{BB962C8B-B14F-4D97-AF65-F5344CB8AC3E}">
        <p14:creationId xmlns:p14="http://schemas.microsoft.com/office/powerpoint/2010/main" val="25635469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ece530 poi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6349" y="104030"/>
            <a:ext cx="8686800" cy="298224"/>
          </a:xfrm>
          <a:prstGeom prst="rect">
            <a:avLst/>
          </a:prstGeom>
        </p:spPr>
        <p:txBody>
          <a:bodyPr/>
          <a:lstStyle>
            <a:lvl1pPr>
              <a:defRPr sz="2000" b="0">
                <a:solidFill>
                  <a:srgbClr val="00206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381000" y="685800"/>
            <a:ext cx="8458200" cy="5774266"/>
          </a:xfrm>
          <a:prstGeom prst="rect">
            <a:avLst/>
          </a:prstGeom>
        </p:spPr>
        <p:txBody>
          <a:bodyPr/>
          <a:lstStyle>
            <a:lvl1pPr>
              <a:spcBef>
                <a:spcPts val="1000"/>
              </a:spcBef>
              <a:buFont typeface="Wingdings" pitchFamily="2" charset="2"/>
              <a:buChar char="q"/>
              <a:defRPr sz="2000">
                <a:solidFill>
                  <a:srgbClr val="002060"/>
                </a:solidFill>
              </a:defRPr>
            </a:lvl1pPr>
            <a:lvl2pPr>
              <a:spcBef>
                <a:spcPts val="500"/>
              </a:spcBef>
              <a:spcAft>
                <a:spcPts val="400"/>
              </a:spcAft>
              <a:buFont typeface="Courier New" pitchFamily="49" charset="0"/>
              <a:buChar char="o"/>
              <a:defRPr sz="1800">
                <a:solidFill>
                  <a:srgbClr val="002060"/>
                </a:solidFill>
              </a:defRPr>
            </a:lvl2pPr>
            <a:lvl3pPr>
              <a:defRPr>
                <a:solidFill>
                  <a:srgbClr val="002060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4343400" y="6542842"/>
            <a:ext cx="1746742" cy="291646"/>
          </a:xfrm>
          <a:prstGeom prst="rect">
            <a:avLst/>
          </a:prstGeom>
        </p:spPr>
        <p:txBody>
          <a:bodyPr/>
          <a:lstStyle>
            <a:lvl1pPr>
              <a:defRPr>
                <a:effectLst/>
              </a:defRPr>
            </a:lvl1pPr>
          </a:lstStyle>
          <a:p>
            <a:r>
              <a:rPr lang="en-US" dirty="0"/>
              <a:t>© </a:t>
            </a:r>
            <a:r>
              <a:rPr lang="en-US" sz="1100" dirty="0"/>
              <a:t>Copyright 204 Xilinx</a:t>
            </a:r>
          </a:p>
        </p:txBody>
      </p:sp>
    </p:spTree>
    <p:extLst>
      <p:ext uri="{BB962C8B-B14F-4D97-AF65-F5344CB8AC3E}">
        <p14:creationId xmlns:p14="http://schemas.microsoft.com/office/powerpoint/2010/main" val="505502895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ece530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35466"/>
            <a:ext cx="8763000" cy="381000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rgbClr val="00206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87412197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017spring poi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6349" y="104030"/>
            <a:ext cx="8686800" cy="276970"/>
          </a:xfrm>
          <a:prstGeom prst="rect">
            <a:avLst/>
          </a:prstGeom>
        </p:spPr>
        <p:txBody>
          <a:bodyPr/>
          <a:lstStyle>
            <a:lvl1pPr>
              <a:defRPr sz="2000" b="0">
                <a:solidFill>
                  <a:srgbClr val="00206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Line 13"/>
          <p:cNvSpPr>
            <a:spLocks noChangeShapeType="1"/>
          </p:cNvSpPr>
          <p:nvPr/>
        </p:nvSpPr>
        <p:spPr bwMode="auto">
          <a:xfrm flipV="1">
            <a:off x="457200" y="485030"/>
            <a:ext cx="8153400" cy="0"/>
          </a:xfrm>
          <a:prstGeom prst="line">
            <a:avLst/>
          </a:prstGeom>
          <a:noFill/>
          <a:ln w="57150" cmpd="thinThick">
            <a:solidFill>
              <a:srgbClr val="CCCC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404949" y="589061"/>
            <a:ext cx="8458200" cy="5756404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buFont typeface="Wingdings" pitchFamily="2" charset="2"/>
              <a:buChar char="q"/>
              <a:defRPr sz="2000">
                <a:solidFill>
                  <a:srgbClr val="002060"/>
                </a:solidFill>
              </a:defRPr>
            </a:lvl1pPr>
            <a:lvl2pPr>
              <a:spcBef>
                <a:spcPts val="400"/>
              </a:spcBef>
              <a:spcAft>
                <a:spcPts val="0"/>
              </a:spcAft>
              <a:buFont typeface="Courier New" pitchFamily="49" charset="0"/>
              <a:buChar char="o"/>
              <a:defRPr sz="1800">
                <a:solidFill>
                  <a:srgbClr val="002060"/>
                </a:solidFill>
              </a:defRPr>
            </a:lvl2pPr>
            <a:lvl3pPr>
              <a:defRPr>
                <a:solidFill>
                  <a:srgbClr val="002060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4343400" y="6542842"/>
            <a:ext cx="1746742" cy="291646"/>
          </a:xfrm>
          <a:prstGeom prst="rect">
            <a:avLst/>
          </a:prstGeom>
        </p:spPr>
        <p:txBody>
          <a:bodyPr/>
          <a:lstStyle>
            <a:lvl1pPr>
              <a:defRPr>
                <a:effectLst/>
              </a:defRPr>
            </a:lvl1pPr>
          </a:lstStyle>
          <a:p>
            <a:r>
              <a:rPr lang="en-US" dirty="0"/>
              <a:t>© </a:t>
            </a:r>
            <a:r>
              <a:rPr lang="en-US" sz="1100" dirty="0"/>
              <a:t>Copyright 2014 Xilinx</a:t>
            </a:r>
          </a:p>
        </p:txBody>
      </p:sp>
    </p:spTree>
    <p:extLst>
      <p:ext uri="{BB962C8B-B14F-4D97-AF65-F5344CB8AC3E}">
        <p14:creationId xmlns:p14="http://schemas.microsoft.com/office/powerpoint/2010/main" val="3977175254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017spring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304800"/>
            <a:ext cx="6781800" cy="609600"/>
          </a:xfrm>
          <a:prstGeom prst="rect">
            <a:avLst/>
          </a:prstGeom>
          <a:gradFill>
            <a:gsLst>
              <a:gs pos="0">
                <a:srgbClr val="FFC000"/>
              </a:gs>
              <a:gs pos="39999">
                <a:schemeClr val="tx1">
                  <a:lumMod val="85000"/>
                </a:schemeClr>
              </a:gs>
              <a:gs pos="70000">
                <a:schemeClr val="tx2">
                  <a:lumMod val="90000"/>
                </a:schemeClr>
              </a:gs>
              <a:gs pos="88000">
                <a:srgbClr val="92D050"/>
              </a:gs>
              <a:gs pos="100000">
                <a:srgbClr val="8C3D91"/>
              </a:gs>
            </a:gsLst>
            <a:lin ang="5400000" scaled="0"/>
          </a:gradFill>
          <a:ln w="12700">
            <a:noFill/>
            <a:miter lim="800000"/>
            <a:headEnd/>
            <a:tailEnd/>
          </a:ln>
          <a:effectLst>
            <a:outerShdw dist="56796" dir="3806097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>
            <a:lvl1pPr>
              <a:defRPr sz="2000">
                <a:solidFill>
                  <a:srgbClr val="002060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0"/>
          </p:nvPr>
        </p:nvSpPr>
        <p:spPr>
          <a:xfrm>
            <a:off x="381000" y="1042374"/>
            <a:ext cx="5638800" cy="5008199"/>
          </a:xfrm>
          <a:prstGeom prst="rect">
            <a:avLst/>
          </a:prstGeom>
          <a:ln>
            <a:solidFill>
              <a:srgbClr val="FF0000"/>
            </a:solidFill>
          </a:ln>
          <a:scene3d>
            <a:camera prst="orthographicFront"/>
            <a:lightRig rig="threePt" dir="t"/>
          </a:scene3d>
          <a:sp3d extrusionH="76200" prstMaterial="plastic">
            <a:extrusionClr>
              <a:srgbClr val="6600CC"/>
            </a:extrusionClr>
          </a:sp3d>
        </p:spPr>
        <p:txBody>
          <a:bodyPr/>
          <a:lstStyle>
            <a:lvl1pPr>
              <a:defRPr sz="2000">
                <a:solidFill>
                  <a:srgbClr val="002060"/>
                </a:solidFill>
              </a:defRPr>
            </a:lvl1pPr>
            <a:lvl2pPr>
              <a:defRPr sz="1800">
                <a:solidFill>
                  <a:srgbClr val="002060"/>
                </a:solidFill>
              </a:defRPr>
            </a:lvl2pPr>
            <a:lvl3pPr>
              <a:defRPr>
                <a:solidFill>
                  <a:srgbClr val="002060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9" name="Picture 5" descr="bar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5185751" y="6359660"/>
            <a:ext cx="3726474" cy="49661"/>
          </a:xfrm>
          <a:prstGeom prst="rect">
            <a:avLst/>
          </a:prstGeom>
          <a:solidFill>
            <a:srgbClr val="FFC000"/>
          </a:solidFill>
          <a:ln w="9525">
            <a:solidFill>
              <a:srgbClr val="FFC000"/>
            </a:solidFill>
            <a:miter lim="800000"/>
            <a:headEnd/>
            <a:tailEnd/>
          </a:ln>
        </p:spPr>
      </p:pic>
      <p:sp>
        <p:nvSpPr>
          <p:cNvPr id="12" name="Rectangle 11"/>
          <p:cNvSpPr/>
          <p:nvPr/>
        </p:nvSpPr>
        <p:spPr>
          <a:xfrm>
            <a:off x="5134167" y="6050573"/>
            <a:ext cx="37050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Tx/>
              <a:buNone/>
            </a:pPr>
            <a:r>
              <a:rPr lang="en-US" sz="1800" baseline="0" dirty="0">
                <a:solidFill>
                  <a:srgbClr val="002060"/>
                </a:solidFill>
                <a:effectLst/>
              </a:rPr>
              <a:t>Software and Hardware Co-Design</a:t>
            </a:r>
            <a:endParaRPr lang="en-US" sz="1800" dirty="0">
              <a:solidFill>
                <a:srgbClr val="00B0F0"/>
              </a:solidFill>
              <a:effectLst/>
            </a:endParaRPr>
          </a:p>
        </p:txBody>
      </p:sp>
      <p:sp>
        <p:nvSpPr>
          <p:cNvPr id="11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4343400" y="6542842"/>
            <a:ext cx="1746742" cy="291646"/>
          </a:xfrm>
          <a:prstGeom prst="rect">
            <a:avLst/>
          </a:prstGeom>
        </p:spPr>
        <p:txBody>
          <a:bodyPr/>
          <a:lstStyle>
            <a:lvl1pPr>
              <a:defRPr>
                <a:effectLst/>
              </a:defRPr>
            </a:lvl1pPr>
          </a:lstStyle>
          <a:p>
            <a:r>
              <a:rPr lang="en-US" dirty="0"/>
              <a:t>© </a:t>
            </a:r>
            <a:r>
              <a:rPr lang="en-US" sz="1100" dirty="0"/>
              <a:t>Copyright 2014 Xilinx</a:t>
            </a:r>
          </a:p>
        </p:txBody>
      </p:sp>
      <p:sp>
        <p:nvSpPr>
          <p:cNvPr id="14" name="Rectangle 13"/>
          <p:cNvSpPr/>
          <p:nvPr/>
        </p:nvSpPr>
        <p:spPr>
          <a:xfrm>
            <a:off x="7115367" y="378767"/>
            <a:ext cx="1818126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>
              <a:buNone/>
            </a:pPr>
            <a:r>
              <a:rPr lang="en-US" sz="2400" b="0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</a:rPr>
              <a:t>Spring 2019</a:t>
            </a:r>
          </a:p>
        </p:txBody>
      </p:sp>
      <p:pic>
        <p:nvPicPr>
          <p:cNvPr id="15" name="Picture 2" descr="http://www.mouser.com/images/digilentinc/lrg/410-279-KIT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473" y="3505200"/>
            <a:ext cx="1749425" cy="1487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7012328" y="5062194"/>
            <a:ext cx="18998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effectLst/>
              </a:rPr>
              <a:t>Zybo Development Board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7301" y="5218491"/>
            <a:ext cx="673837" cy="69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304534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017spring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594" y="76200"/>
            <a:ext cx="8763000" cy="321734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rgbClr val="00206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Line 13"/>
          <p:cNvSpPr>
            <a:spLocks noChangeShapeType="1"/>
          </p:cNvSpPr>
          <p:nvPr/>
        </p:nvSpPr>
        <p:spPr bwMode="auto">
          <a:xfrm>
            <a:off x="381000" y="397934"/>
            <a:ext cx="8229600" cy="0"/>
          </a:xfrm>
          <a:prstGeom prst="line">
            <a:avLst/>
          </a:prstGeom>
          <a:noFill/>
          <a:ln w="57150" cmpd="thinThick">
            <a:solidFill>
              <a:srgbClr val="CCCC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0290199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017spring half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76200"/>
            <a:ext cx="8534400" cy="381000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rgbClr val="00206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Line 13"/>
          <p:cNvSpPr>
            <a:spLocks noChangeShapeType="1"/>
          </p:cNvSpPr>
          <p:nvPr/>
        </p:nvSpPr>
        <p:spPr bwMode="auto">
          <a:xfrm flipV="1">
            <a:off x="375820" y="523040"/>
            <a:ext cx="8082379" cy="11099"/>
          </a:xfrm>
          <a:prstGeom prst="line">
            <a:avLst/>
          </a:prstGeom>
          <a:noFill/>
          <a:ln w="57150" cmpd="thinThick">
            <a:solidFill>
              <a:srgbClr val="CCCC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381000" y="762001"/>
            <a:ext cx="4038600" cy="5715000"/>
          </a:xfrm>
          <a:prstGeom prst="rect">
            <a:avLst/>
          </a:prstGeom>
        </p:spPr>
        <p:txBody>
          <a:bodyPr/>
          <a:lstStyle>
            <a:lvl1pPr>
              <a:buFont typeface="Wingdings" pitchFamily="2" charset="2"/>
              <a:buChar char="q"/>
              <a:defRPr sz="2200" b="0">
                <a:solidFill>
                  <a:srgbClr val="002060"/>
                </a:solidFill>
              </a:defRPr>
            </a:lvl1pPr>
            <a:lvl2pPr>
              <a:buFont typeface="Courier New" pitchFamily="49" charset="0"/>
              <a:buChar char="o"/>
              <a:defRPr sz="1800" b="0">
                <a:solidFill>
                  <a:srgbClr val="002060"/>
                </a:solidFill>
              </a:defRPr>
            </a:lvl2pPr>
            <a:lvl3pPr>
              <a:defRPr>
                <a:solidFill>
                  <a:srgbClr val="002060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4343400" y="6542842"/>
            <a:ext cx="1746742" cy="291646"/>
          </a:xfrm>
          <a:prstGeom prst="rect">
            <a:avLst/>
          </a:prstGeom>
        </p:spPr>
        <p:txBody>
          <a:bodyPr/>
          <a:lstStyle>
            <a:lvl1pPr>
              <a:defRPr>
                <a:effectLst/>
              </a:defRPr>
            </a:lvl1pPr>
          </a:lstStyle>
          <a:p>
            <a:r>
              <a:rPr lang="en-US" dirty="0"/>
              <a:t>© </a:t>
            </a:r>
            <a:r>
              <a:rPr lang="en-US" sz="1100" dirty="0"/>
              <a:t>Copyright 2014 Xilinx</a:t>
            </a:r>
          </a:p>
        </p:txBody>
      </p:sp>
    </p:spTree>
    <p:extLst>
      <p:ext uri="{BB962C8B-B14F-4D97-AF65-F5344CB8AC3E}">
        <p14:creationId xmlns:p14="http://schemas.microsoft.com/office/powerpoint/2010/main" val="4065479635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017spring half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52400"/>
            <a:ext cx="3505200" cy="381000"/>
          </a:xfrm>
          <a:prstGeom prst="rect">
            <a:avLst/>
          </a:prstGeom>
        </p:spPr>
        <p:txBody>
          <a:bodyPr/>
          <a:lstStyle>
            <a:lvl1pPr algn="l">
              <a:defRPr sz="2000">
                <a:solidFill>
                  <a:srgbClr val="00206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Line 13"/>
          <p:cNvSpPr>
            <a:spLocks noChangeShapeType="1"/>
          </p:cNvSpPr>
          <p:nvPr/>
        </p:nvSpPr>
        <p:spPr bwMode="auto">
          <a:xfrm>
            <a:off x="228600" y="609600"/>
            <a:ext cx="3657600" cy="0"/>
          </a:xfrm>
          <a:prstGeom prst="line">
            <a:avLst/>
          </a:prstGeom>
          <a:noFill/>
          <a:ln w="57150" cmpd="thinThick">
            <a:solidFill>
              <a:srgbClr val="CCCC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4343400" y="6542842"/>
            <a:ext cx="1746742" cy="291646"/>
          </a:xfrm>
          <a:prstGeom prst="rect">
            <a:avLst/>
          </a:prstGeom>
        </p:spPr>
        <p:txBody>
          <a:bodyPr/>
          <a:lstStyle>
            <a:lvl1pPr>
              <a:defRPr>
                <a:effectLst/>
              </a:defRPr>
            </a:lvl1pPr>
          </a:lstStyle>
          <a:p>
            <a:r>
              <a:rPr lang="en-US" dirty="0"/>
              <a:t>© </a:t>
            </a:r>
            <a:r>
              <a:rPr lang="en-US" sz="1100" dirty="0"/>
              <a:t>Copyright 2014 Xilinx</a:t>
            </a:r>
          </a:p>
        </p:txBody>
      </p:sp>
    </p:spTree>
    <p:extLst>
      <p:ext uri="{BB962C8B-B14F-4D97-AF65-F5344CB8AC3E}">
        <p14:creationId xmlns:p14="http://schemas.microsoft.com/office/powerpoint/2010/main" val="776571315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017spring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4343400" y="6542842"/>
            <a:ext cx="1746742" cy="291646"/>
          </a:xfrm>
          <a:prstGeom prst="rect">
            <a:avLst/>
          </a:prstGeom>
        </p:spPr>
        <p:txBody>
          <a:bodyPr/>
          <a:lstStyle>
            <a:lvl1pPr>
              <a:defRPr>
                <a:effectLst/>
              </a:defRPr>
            </a:lvl1pPr>
          </a:lstStyle>
          <a:p>
            <a:r>
              <a:rPr lang="en-US" dirty="0"/>
              <a:t>© </a:t>
            </a:r>
            <a:r>
              <a:rPr lang="en-US" sz="1100" dirty="0"/>
              <a:t>Copyright 2014 Xilinx</a:t>
            </a:r>
          </a:p>
        </p:txBody>
      </p:sp>
    </p:spTree>
    <p:extLst>
      <p:ext uri="{BB962C8B-B14F-4D97-AF65-F5344CB8AC3E}">
        <p14:creationId xmlns:p14="http://schemas.microsoft.com/office/powerpoint/2010/main" val="3095422177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ECE497winter2016cover">
    <p:bg>
      <p:bgPr>
        <a:solidFill>
          <a:srgbClr val="FFF1C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16"/>
          <p:cNvSpPr>
            <a:spLocks noGrp="1"/>
          </p:cNvSpPr>
          <p:nvPr>
            <p:ph sz="quarter" idx="10"/>
          </p:nvPr>
        </p:nvSpPr>
        <p:spPr>
          <a:xfrm>
            <a:off x="381000" y="1219200"/>
            <a:ext cx="5486400" cy="4648200"/>
          </a:xfrm>
          <a:ln>
            <a:solidFill>
              <a:srgbClr val="FF0000"/>
            </a:solidFill>
          </a:ln>
          <a:scene3d>
            <a:camera prst="orthographicFront"/>
            <a:lightRig rig="threePt" dir="t"/>
          </a:scene3d>
          <a:sp3d extrusionH="76200" prstMaterial="plastic">
            <a:extrusionClr>
              <a:srgbClr val="6600CC"/>
            </a:extrusionClr>
          </a:sp3d>
        </p:spPr>
        <p:txBody>
          <a:bodyPr/>
          <a:lstStyle>
            <a:lvl1pPr>
              <a:defRPr sz="200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180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itle 2"/>
          <p:cNvSpPr>
            <a:spLocks noGrp="1" noChangeArrowheads="1"/>
          </p:cNvSpPr>
          <p:nvPr>
            <p:ph type="title"/>
          </p:nvPr>
        </p:nvSpPr>
        <p:spPr bwMode="auto">
          <a:xfrm>
            <a:off x="152400" y="146566"/>
            <a:ext cx="6858000" cy="609600"/>
          </a:xfrm>
          <a:prstGeom prst="rect">
            <a:avLst/>
          </a:prstGeom>
          <a:gradFill>
            <a:gsLst>
              <a:gs pos="10600">
                <a:srgbClr val="E8960C"/>
              </a:gs>
              <a:gs pos="0">
                <a:srgbClr val="FFC000"/>
              </a:gs>
              <a:gs pos="39999">
                <a:srgbClr val="948938"/>
              </a:gs>
              <a:gs pos="70000">
                <a:srgbClr val="FFC000"/>
              </a:gs>
              <a:gs pos="88000">
                <a:schemeClr val="bg1">
                  <a:lumMod val="20000"/>
                  <a:lumOff val="80000"/>
                </a:schemeClr>
              </a:gs>
              <a:gs pos="100000">
                <a:srgbClr val="8C3D91"/>
              </a:gs>
            </a:gsLst>
            <a:lin ang="5400000" scaled="0"/>
          </a:gradFill>
          <a:ln w="12700">
            <a:noFill/>
            <a:miter lim="800000"/>
            <a:headEnd/>
            <a:tailEnd/>
          </a:ln>
          <a:effectLst>
            <a:outerShdw dist="56796" dir="3806097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>
            <a:lvl1pPr>
              <a:defRPr sz="2400">
                <a:solidFill>
                  <a:srgbClr val="002060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4888103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ECE497winter2016full">
    <p:bg>
      <p:bgPr>
        <a:solidFill>
          <a:srgbClr val="FFF1C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381000"/>
          </a:xfrm>
        </p:spPr>
        <p:txBody>
          <a:bodyPr/>
          <a:lstStyle>
            <a:lvl1pPr>
              <a:defRPr sz="2400">
                <a:solidFill>
                  <a:srgbClr val="00206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33400"/>
            <a:ext cx="8229600" cy="5592763"/>
          </a:xfrm>
        </p:spPr>
        <p:txBody>
          <a:bodyPr/>
          <a:lstStyle>
            <a:lvl1pPr>
              <a:defRPr sz="2000">
                <a:solidFill>
                  <a:srgbClr val="002060"/>
                </a:solidFill>
              </a:defRPr>
            </a:lvl1pPr>
            <a:lvl2pPr>
              <a:defRPr sz="2000">
                <a:solidFill>
                  <a:srgbClr val="002060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408487452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2.gi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:\Documents and Settings\Jennifer Lockhart\Desktop\Picture2 copy.jpg"/>
          <p:cNvPicPr>
            <a:picLocks noChangeArrowheads="1"/>
          </p:cNvPicPr>
          <p:nvPr/>
        </p:nvPicPr>
        <p:blipFill>
          <a:blip r:embed="rId17"/>
          <a:srcRect t="24879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6" name="Slide Number Placeholder 4"/>
          <p:cNvSpPr txBox="1">
            <a:spLocks/>
          </p:cNvSpPr>
          <p:nvPr/>
        </p:nvSpPr>
        <p:spPr>
          <a:xfrm>
            <a:off x="76200" y="6506103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900" kern="1200">
                <a:solidFill>
                  <a:srgbClr val="FFC000"/>
                </a:solidFill>
                <a:latin typeface="Tahoma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0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0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0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0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30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30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30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30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9pPr>
          </a:lstStyle>
          <a:p>
            <a:pPr algn="l">
              <a:buFontTx/>
              <a:buNone/>
            </a:pPr>
            <a:r>
              <a:rPr lang="en-US" b="0" dirty="0">
                <a:solidFill>
                  <a:srgbClr val="0070C0"/>
                </a:solidFill>
                <a:effectLst/>
                <a:latin typeface="Times" panose="02020603050405020304" pitchFamily="18" charset="0"/>
                <a:cs typeface="Times" panose="02020603050405020304" pitchFamily="18" charset="0"/>
              </a:rPr>
              <a:t>Lecture 5 </a:t>
            </a:r>
            <a:r>
              <a:rPr lang="en-US" b="0" dirty="0">
                <a:solidFill>
                  <a:srgbClr val="0070C0"/>
                </a:solidFill>
                <a:effectLst/>
                <a:latin typeface="Tahoma" pitchFamily="34" charset="0"/>
                <a:cs typeface="+mn-cs"/>
              </a:rPr>
              <a:t>I2C</a:t>
            </a:r>
            <a:r>
              <a:rPr lang="en-US" b="0" baseline="0" dirty="0">
                <a:solidFill>
                  <a:srgbClr val="0070C0"/>
                </a:solidFill>
                <a:effectLst/>
                <a:latin typeface="Tahoma" pitchFamily="34" charset="0"/>
                <a:cs typeface="+mn-cs"/>
              </a:rPr>
              <a:t> Controller</a:t>
            </a:r>
            <a:r>
              <a:rPr lang="en-US" baseline="0" dirty="0">
                <a:solidFill>
                  <a:srgbClr val="0070C0"/>
                </a:solidFill>
                <a:effectLst/>
              </a:rPr>
              <a:t> in Verilog</a:t>
            </a:r>
            <a:r>
              <a:rPr lang="en-US" b="0" baseline="0" dirty="0">
                <a:solidFill>
                  <a:srgbClr val="0070C0"/>
                </a:solidFill>
                <a:effectLst/>
                <a:latin typeface="Times" panose="02020603050405020304" pitchFamily="18" charset="0"/>
                <a:cs typeface="Times" panose="02020603050405020304" pitchFamily="18" charset="0"/>
              </a:rPr>
              <a:t> Spring </a:t>
            </a:r>
            <a:r>
              <a:rPr lang="en-US" b="0" dirty="0">
                <a:solidFill>
                  <a:srgbClr val="0070C0"/>
                </a:solidFill>
                <a:effectLst/>
                <a:latin typeface="Times" panose="02020603050405020304" pitchFamily="18" charset="0"/>
                <a:cs typeface="Times" panose="02020603050405020304" pitchFamily="18" charset="0"/>
              </a:rPr>
              <a:t>2019 HUST --  </a:t>
            </a:r>
            <a:fld id="{8D53829D-69C5-427B-BC55-CADFE39DF8BA}" type="slidenum">
              <a:rPr lang="en-US" b="0" smtClean="0">
                <a:solidFill>
                  <a:srgbClr val="0070C0"/>
                </a:solidFill>
                <a:effectLst/>
                <a:latin typeface="Times" panose="02020603050405020304" pitchFamily="18" charset="0"/>
                <a:cs typeface="Times" panose="02020603050405020304" pitchFamily="18" charset="0"/>
              </a:rPr>
              <a:pPr algn="l">
                <a:buFontTx/>
                <a:buNone/>
              </a:pPr>
              <a:t>‹#›</a:t>
            </a:fld>
            <a:endParaRPr lang="en-US" b="0" dirty="0">
              <a:solidFill>
                <a:srgbClr val="0070C0"/>
              </a:solidFill>
              <a:effectLst/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0" y="6506103"/>
            <a:ext cx="2312133" cy="318915"/>
          </a:xfrm>
          <a:prstGeom prst="rect">
            <a:avLst/>
          </a:prstGeom>
        </p:spPr>
      </p:pic>
      <p:pic>
        <p:nvPicPr>
          <p:cNvPr id="8" name="Picture 7" descr="C:\Documents and Settings\Jennifer Lockhart\Desktop\Picture2 copy.jpg">
            <a:extLst>
              <a:ext uri="{FF2B5EF4-FFF2-40B4-BE49-F238E27FC236}">
                <a16:creationId xmlns:a16="http://schemas.microsoft.com/office/drawing/2014/main" id="{7FF6519F-8819-4069-B20F-B3896D2D4D53}"/>
              </a:ext>
            </a:extLst>
          </p:cNvPr>
          <p:cNvPicPr>
            <a:picLocks noChangeArrowheads="1"/>
          </p:cNvPicPr>
          <p:nvPr userDrawn="1"/>
        </p:nvPicPr>
        <p:blipFill>
          <a:blip r:embed="rId17"/>
          <a:srcRect t="24879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0DC47E73-5787-4F87-9333-A5D4B7690E20}"/>
              </a:ext>
            </a:extLst>
          </p:cNvPr>
          <p:cNvSpPr txBox="1">
            <a:spLocks/>
          </p:cNvSpPr>
          <p:nvPr userDrawn="1"/>
        </p:nvSpPr>
        <p:spPr>
          <a:xfrm>
            <a:off x="76200" y="6506103"/>
            <a:ext cx="4648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900" kern="1200">
                <a:solidFill>
                  <a:srgbClr val="FFC000"/>
                </a:solidFill>
                <a:latin typeface="Tahoma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0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0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0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0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30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30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30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30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9pPr>
          </a:lstStyle>
          <a:p>
            <a:pPr algn="l">
              <a:buFontTx/>
              <a:buNone/>
            </a:pPr>
            <a:r>
              <a:rPr lang="en-US" b="0" dirty="0">
                <a:solidFill>
                  <a:srgbClr val="0070C0"/>
                </a:solidFill>
                <a:effectLst/>
                <a:latin typeface="Times" panose="02020603050405020304" pitchFamily="18" charset="0"/>
                <a:cs typeface="Times" panose="02020603050405020304" pitchFamily="18" charset="0"/>
              </a:rPr>
              <a:t>Lecture 19 Zybo Base System Design Demo and Color Generation </a:t>
            </a:r>
            <a:r>
              <a:rPr lang="en-US" b="0" baseline="0" dirty="0">
                <a:solidFill>
                  <a:srgbClr val="0070C0"/>
                </a:solidFill>
                <a:effectLst/>
                <a:latin typeface="Times" panose="02020603050405020304" pitchFamily="18" charset="0"/>
                <a:cs typeface="Times" panose="02020603050405020304" pitchFamily="18" charset="0"/>
              </a:rPr>
              <a:t>Spring </a:t>
            </a:r>
            <a:r>
              <a:rPr lang="en-US" b="0" dirty="0">
                <a:solidFill>
                  <a:srgbClr val="0070C0"/>
                </a:solidFill>
                <a:effectLst/>
                <a:latin typeface="Times" panose="02020603050405020304" pitchFamily="18" charset="0"/>
                <a:cs typeface="Times" panose="02020603050405020304" pitchFamily="18" charset="0"/>
              </a:rPr>
              <a:t>2019 HUST --  </a:t>
            </a:r>
            <a:fld id="{8D53829D-69C5-427B-BC55-CADFE39DF8BA}" type="slidenum">
              <a:rPr lang="en-US" b="0" smtClean="0">
                <a:solidFill>
                  <a:srgbClr val="0070C0"/>
                </a:solidFill>
                <a:effectLst/>
                <a:latin typeface="Times" panose="02020603050405020304" pitchFamily="18" charset="0"/>
                <a:cs typeface="Times" panose="02020603050405020304" pitchFamily="18" charset="0"/>
              </a:rPr>
              <a:pPr algn="l">
                <a:buFontTx/>
                <a:buNone/>
              </a:pPr>
              <a:t>‹#›</a:t>
            </a:fld>
            <a:endParaRPr lang="en-US" b="0" dirty="0">
              <a:solidFill>
                <a:srgbClr val="0070C0"/>
              </a:solidFill>
              <a:effectLst/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40A5BF9-C4C1-4F88-AEA9-CB6977C460C1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0" y="6506103"/>
            <a:ext cx="2312133" cy="318915"/>
          </a:xfrm>
          <a:prstGeom prst="rect">
            <a:avLst/>
          </a:prstGeom>
        </p:spPr>
      </p:pic>
      <p:pic>
        <p:nvPicPr>
          <p:cNvPr id="11" name="Picture 10" descr="All_Programmable_Lock_up.jpg">
            <a:extLst>
              <a:ext uri="{FF2B5EF4-FFF2-40B4-BE49-F238E27FC236}">
                <a16:creationId xmlns:a16="http://schemas.microsoft.com/office/drawing/2014/main" id="{9AC295F7-B6E0-4777-9DFE-1F68B5F4FF6D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715000" y="6576444"/>
            <a:ext cx="569244" cy="228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189167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762" r:id="rId1"/>
    <p:sldLayoutId id="2147483763" r:id="rId2"/>
    <p:sldLayoutId id="2147483764" r:id="rId3"/>
    <p:sldLayoutId id="2147483765" r:id="rId4"/>
    <p:sldLayoutId id="2147483766" r:id="rId5"/>
    <p:sldLayoutId id="2147483767" r:id="rId6"/>
    <p:sldLayoutId id="2147483768" r:id="rId7"/>
    <p:sldLayoutId id="2147483769" r:id="rId8"/>
    <p:sldLayoutId id="2147483770" r:id="rId9"/>
    <p:sldLayoutId id="2147483771" r:id="rId10"/>
    <p:sldLayoutId id="2147483772" r:id="rId11"/>
    <p:sldLayoutId id="2147483773" r:id="rId12"/>
    <p:sldLayoutId id="2147483774" r:id="rId13"/>
    <p:sldLayoutId id="2147483775" r:id="rId14"/>
    <p:sldLayoutId id="2147483776" r:id="rId15"/>
  </p:sldLayoutIdLst>
  <p:hf hdr="0" ftr="0" dt="0"/>
  <p:txStyles>
    <p:titleStyle>
      <a:lvl1pPr algn="ctr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kumimoji="1" sz="2400">
          <a:solidFill>
            <a:srgbClr val="FF0000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kumimoji="1" sz="2400">
          <a:solidFill>
            <a:schemeClr val="tx1"/>
          </a:solidFill>
          <a:latin typeface="Tahoma" pitchFamily="34" charset="0"/>
        </a:defRPr>
      </a:lvl2pPr>
      <a:lvl3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kumimoji="1" sz="2400">
          <a:solidFill>
            <a:schemeClr val="tx1"/>
          </a:solidFill>
          <a:latin typeface="Tahoma" pitchFamily="34" charset="0"/>
        </a:defRPr>
      </a:lvl3pPr>
      <a:lvl4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kumimoji="1" sz="2400">
          <a:solidFill>
            <a:schemeClr val="tx1"/>
          </a:solidFill>
          <a:latin typeface="Tahoma" pitchFamily="34" charset="0"/>
        </a:defRPr>
      </a:lvl4pPr>
      <a:lvl5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kumimoji="1" sz="2400">
          <a:solidFill>
            <a:schemeClr val="tx1"/>
          </a:solidFill>
          <a:latin typeface="Tahoma" pitchFamily="34" charset="0"/>
        </a:defRPr>
      </a:lvl5pPr>
      <a:lvl6pPr marL="4572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kumimoji="1" sz="2400">
          <a:solidFill>
            <a:srgbClr val="0000FF"/>
          </a:solidFill>
          <a:latin typeface="Tahoma" pitchFamily="34" charset="0"/>
        </a:defRPr>
      </a:lvl6pPr>
      <a:lvl7pPr marL="9144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kumimoji="1" sz="2400">
          <a:solidFill>
            <a:srgbClr val="0000FF"/>
          </a:solidFill>
          <a:latin typeface="Tahoma" pitchFamily="34" charset="0"/>
        </a:defRPr>
      </a:lvl7pPr>
      <a:lvl8pPr marL="13716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kumimoji="1" sz="2400">
          <a:solidFill>
            <a:srgbClr val="0000FF"/>
          </a:solidFill>
          <a:latin typeface="Tahoma" pitchFamily="34" charset="0"/>
        </a:defRPr>
      </a:lvl8pPr>
      <a:lvl9pPr marL="18288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kumimoji="1" sz="2400">
          <a:solidFill>
            <a:srgbClr val="0000FF"/>
          </a:solidFill>
          <a:latin typeface="Tahoma" pitchFamily="34" charset="0"/>
        </a:defRPr>
      </a:lvl9pPr>
    </p:titleStyle>
    <p:bodyStyle>
      <a:lvl1pPr marL="342900" indent="-342900" algn="l" rtl="0" eaLnBrk="1" fontAlgn="base" hangingPunct="1">
        <a:spcBef>
          <a:spcPct val="60000"/>
        </a:spcBef>
        <a:spcAft>
          <a:spcPct val="0"/>
        </a:spcAft>
        <a:buClr>
          <a:srgbClr val="6600CC"/>
        </a:buClr>
        <a:buFont typeface="Wingdings" pitchFamily="2" charset="2"/>
        <a:buChar char="q"/>
        <a:defRPr kumimoji="1" sz="2200">
          <a:solidFill>
            <a:srgbClr val="FF0000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40000"/>
        </a:spcBef>
        <a:spcAft>
          <a:spcPct val="0"/>
        </a:spcAft>
        <a:buClr>
          <a:srgbClr val="6600CC"/>
        </a:buClr>
        <a:buFont typeface="Courier New" pitchFamily="49" charset="0"/>
        <a:buChar char="o"/>
        <a:defRPr kumimoji="1" sz="1800">
          <a:solidFill>
            <a:srgbClr val="FF0000"/>
          </a:solidFill>
          <a:latin typeface="+mn-lt"/>
        </a:defRPr>
      </a:lvl2pPr>
      <a:lvl3pPr marL="1143000" indent="-228600" algn="l" rtl="0" eaLnBrk="1" fontAlgn="base" hangingPunct="1">
        <a:lnSpc>
          <a:spcPct val="95000"/>
        </a:lnSpc>
        <a:spcBef>
          <a:spcPct val="35000"/>
        </a:spcBef>
        <a:spcAft>
          <a:spcPct val="0"/>
        </a:spcAft>
        <a:buClr>
          <a:srgbClr val="6600CC"/>
        </a:buClr>
        <a:buFont typeface="Vivaldi" pitchFamily="66" charset="0"/>
        <a:buChar char="#"/>
        <a:defRPr kumimoji="1">
          <a:solidFill>
            <a:srgbClr val="FF0000"/>
          </a:solidFill>
          <a:latin typeface="+mn-lt"/>
        </a:defRPr>
      </a:lvl3pPr>
      <a:lvl4pPr marL="1600200" indent="-228600" algn="l" rtl="0" eaLnBrk="1" fontAlgn="base" hangingPunct="1">
        <a:lnSpc>
          <a:spcPct val="75000"/>
        </a:lnSpc>
        <a:spcBef>
          <a:spcPct val="30000"/>
        </a:spcBef>
        <a:spcAft>
          <a:spcPct val="0"/>
        </a:spcAft>
        <a:buChar char="–"/>
        <a:defRPr kumimoji="1" sz="20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n-lt"/>
        </a:defRPr>
      </a:lvl4pPr>
      <a:lvl5pPr marL="2057400" indent="-228600" algn="l" rtl="0" eaLnBrk="1" fontAlgn="base" hangingPunct="1">
        <a:lnSpc>
          <a:spcPct val="75000"/>
        </a:lnSpc>
        <a:spcBef>
          <a:spcPct val="30000"/>
        </a:spcBef>
        <a:spcAft>
          <a:spcPct val="0"/>
        </a:spcAft>
        <a:buChar char="»"/>
        <a:defRPr kumimoji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n-lt"/>
        </a:defRPr>
      </a:lvl5pPr>
      <a:lvl6pPr marL="2514600" indent="-228600" algn="l" rtl="0" eaLnBrk="1" fontAlgn="base" hangingPunct="1">
        <a:lnSpc>
          <a:spcPct val="75000"/>
        </a:lnSpc>
        <a:spcBef>
          <a:spcPct val="30000"/>
        </a:spcBef>
        <a:spcAft>
          <a:spcPct val="0"/>
        </a:spcAft>
        <a:buChar char="»"/>
        <a:defRPr kumimoji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n-lt"/>
        </a:defRPr>
      </a:lvl6pPr>
      <a:lvl7pPr marL="2971800" indent="-228600" algn="l" rtl="0" eaLnBrk="1" fontAlgn="base" hangingPunct="1">
        <a:lnSpc>
          <a:spcPct val="75000"/>
        </a:lnSpc>
        <a:spcBef>
          <a:spcPct val="30000"/>
        </a:spcBef>
        <a:spcAft>
          <a:spcPct val="0"/>
        </a:spcAft>
        <a:buChar char="»"/>
        <a:defRPr kumimoji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n-lt"/>
        </a:defRPr>
      </a:lvl7pPr>
      <a:lvl8pPr marL="3429000" indent="-228600" algn="l" rtl="0" eaLnBrk="1" fontAlgn="base" hangingPunct="1">
        <a:lnSpc>
          <a:spcPct val="75000"/>
        </a:lnSpc>
        <a:spcBef>
          <a:spcPct val="30000"/>
        </a:spcBef>
        <a:spcAft>
          <a:spcPct val="0"/>
        </a:spcAft>
        <a:buChar char="»"/>
        <a:defRPr kumimoji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n-lt"/>
        </a:defRPr>
      </a:lvl8pPr>
      <a:lvl9pPr marL="3886200" indent="-228600" algn="l" rtl="0" eaLnBrk="1" fontAlgn="base" hangingPunct="1">
        <a:lnSpc>
          <a:spcPct val="75000"/>
        </a:lnSpc>
        <a:spcBef>
          <a:spcPct val="30000"/>
        </a:spcBef>
        <a:spcAft>
          <a:spcPct val="0"/>
        </a:spcAft>
        <a:buChar char="»"/>
        <a:defRPr kumimoji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athworks.com/help/hdlcoder/examples/getting-started-with-axi4-stream-interface-in-zynq-workflow.html?s_tid=gn_loc_drop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reference.digilentinc.com/zybo:zybo" TargetMode="External"/><Relationship Id="rId4" Type="http://schemas.openxmlformats.org/officeDocument/2006/relationships/hyperlink" Target="http://www.googoolia.com/wp/2014/04/12/lesson-3-axi-stream-interface/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reference.digilentinc.com/reference/programmable-logic/zybo/start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hyperlink" Target="https://en.wikipedia.org/wiki/Help:IPA_for_English" TargetMode="External"/><Relationship Id="rId7" Type="http://schemas.openxmlformats.org/officeDocument/2006/relationships/hyperlink" Target="https://en.wikipedia.org/wiki/User_registration" TargetMode="External"/><Relationship Id="rId2" Type="http://schemas.openxmlformats.org/officeDocument/2006/relationships/hyperlink" Target="http://codegolf.stackexchange.com/questions/35569/tweetable-mathematical-art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Character_(computing)" TargetMode="External"/><Relationship Id="rId5" Type="http://schemas.openxmlformats.org/officeDocument/2006/relationships/hyperlink" Target="https://en.wikipedia.org/wiki/Social_networking_service" TargetMode="External"/><Relationship Id="rId4" Type="http://schemas.openxmlformats.org/officeDocument/2006/relationships/hyperlink" Target="https://en.wikipedia.org/wiki/News" TargetMode="Externa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19  Zybo Base System Design Demo </a:t>
            </a:r>
            <a:br>
              <a:rPr lang="en-US" dirty="0"/>
            </a:br>
            <a:r>
              <a:rPr lang="en-US" dirty="0"/>
              <a:t>and Color Generation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  <a:p>
            <a:r>
              <a:rPr lang="en-US" dirty="0"/>
              <a:t>Zybo Base System Design Demo</a:t>
            </a:r>
          </a:p>
          <a:p>
            <a:r>
              <a:rPr lang="en-US" dirty="0" err="1"/>
              <a:t>axi_vdma</a:t>
            </a:r>
            <a:endParaRPr lang="en-US" dirty="0"/>
          </a:p>
          <a:p>
            <a:r>
              <a:rPr lang="en-US" dirty="0"/>
              <a:t>axi_dispctrl</a:t>
            </a:r>
          </a:p>
          <a:p>
            <a:r>
              <a:rPr lang="en-US" dirty="0"/>
              <a:t>VGA Analog Color Generation on Zybo</a:t>
            </a:r>
          </a:p>
          <a:p>
            <a:r>
              <a:rPr lang="en-US" dirty="0"/>
              <a:t>Bitmap Pixel Frame</a:t>
            </a:r>
          </a:p>
          <a:p>
            <a:r>
              <a:rPr lang="en-US" dirty="0"/>
              <a:t>DISPLAYDEMO_PATTERN_1: </a:t>
            </a:r>
          </a:p>
          <a:p>
            <a:pPr lvl="1"/>
            <a:r>
              <a:rPr lang="en-US" dirty="0"/>
              <a:t>image generation</a:t>
            </a:r>
          </a:p>
          <a:p>
            <a:r>
              <a:rPr lang="en-US" dirty="0"/>
              <a:t>Tweetable Mathematical Art Design Competition</a:t>
            </a:r>
          </a:p>
          <a:p>
            <a:r>
              <a:rPr lang="en-US" dirty="0"/>
              <a:t>Other images from students at HUST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AXI Video Direct Memory Access v6.2 axi_vdma</a:t>
            </a:r>
            <a:endParaRPr lang="en-US" dirty="0">
              <a:solidFill>
                <a:schemeClr val="accent6">
                  <a:lumMod val="75000"/>
                </a:schemeClr>
              </a:solidFill>
              <a:latin typeface="Arial"/>
              <a:ea typeface="ＭＳ Ｐゴシック" charset="0"/>
              <a:cs typeface="Arial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Allow for efficient high-bandwidth access between the AXI4-Stream video interface and the AXI4 interface</a:t>
            </a:r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1" y="1447800"/>
            <a:ext cx="4800600" cy="230816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8600" y="3525736"/>
            <a:ext cx="5000625" cy="3095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796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Programming Sequence to configure and start with axi_vdma</a:t>
            </a:r>
            <a:endParaRPr lang="en-US" dirty="0">
              <a:solidFill>
                <a:schemeClr val="accent6">
                  <a:lumMod val="75000"/>
                </a:schemeClr>
              </a:solidFill>
              <a:latin typeface="Arial"/>
              <a:ea typeface="ＭＳ Ｐゴシック" charset="0"/>
              <a:cs typeface="Arial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1. Write control information to the channel VDMACR register to set interrupt enables if desired, and set VDMACR. RS=1 to start the AXI VDMA channel running.</a:t>
            </a:r>
          </a:p>
          <a:p>
            <a:r>
              <a:rPr lang="en-US" dirty="0"/>
              <a:t>2. Write a valid video frame buffer start address to the channel START_ADDRESS register 1 to N where N equals Frame Buffers.</a:t>
            </a:r>
          </a:p>
          <a:p>
            <a:r>
              <a:rPr lang="en-US" dirty="0"/>
              <a:t>3. Write a valid Frame Delay (valid only for Genlock Slave) and Stride to the channel FRMDLY_STRIDE register (Offset 0x58 for MM2S and 0xA8 for S2MM).</a:t>
            </a:r>
          </a:p>
          <a:p>
            <a:r>
              <a:rPr lang="en-US" dirty="0"/>
              <a:t>4. Write a valid Horizontal Size to the channel HSIZE register (Offset 0x54 for MM2S and 0xA4 for S2MM).</a:t>
            </a:r>
          </a:p>
          <a:p>
            <a:r>
              <a:rPr lang="en-US" dirty="0"/>
              <a:t>5. Write a valid Vertical Size to the channel VSIZE register (Offset 0x50 for MM2S and 0xA0 for S2MM). </a:t>
            </a:r>
            <a:r>
              <a:rPr lang="en-US" u="sng" dirty="0"/>
              <a:t>This starts the channel transferring video data.</a:t>
            </a:r>
          </a:p>
        </p:txBody>
      </p:sp>
    </p:spTree>
    <p:extLst>
      <p:ext uri="{BB962C8B-B14F-4D97-AF65-F5344CB8AC3E}">
        <p14:creationId xmlns:p14="http://schemas.microsoft.com/office/powerpoint/2010/main" val="4160454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23850" y="609600"/>
            <a:ext cx="8496300" cy="596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sz="1800" dirty="0">
                <a:solidFill>
                  <a:srgbClr val="002060"/>
                </a:solidFill>
                <a:effectLst/>
              </a:rPr>
              <a:t>typedef struct {	//display_ctrl.h</a:t>
            </a:r>
          </a:p>
          <a:p>
            <a:pPr>
              <a:buNone/>
            </a:pPr>
            <a:r>
              <a:rPr lang="en-US" sz="1800" dirty="0">
                <a:solidFill>
                  <a:srgbClr val="002060"/>
                </a:solidFill>
                <a:effectLst/>
              </a:rPr>
              <a:t>	u32 dispCtrlAddr; /*Physical Base address of the disp_ctrl core*/</a:t>
            </a:r>
          </a:p>
          <a:p>
            <a:pPr>
              <a:buNone/>
            </a:pPr>
            <a:r>
              <a:rPr lang="en-US" sz="1800" dirty="0">
                <a:solidFill>
                  <a:srgbClr val="002060"/>
                </a:solidFill>
                <a:effectLst/>
              </a:rPr>
              <a:t>/*flag indicating if the display controller is being used to drive an HDMI transmitter*/</a:t>
            </a:r>
          </a:p>
          <a:p>
            <a:pPr>
              <a:buNone/>
            </a:pPr>
            <a:r>
              <a:rPr lang="en-US" sz="1800" dirty="0">
                <a:solidFill>
                  <a:srgbClr val="002060"/>
                </a:solidFill>
                <a:effectLst/>
              </a:rPr>
              <a:t>	int fHdmi;</a:t>
            </a:r>
          </a:p>
          <a:p>
            <a:pPr>
              <a:buNone/>
            </a:pPr>
            <a:r>
              <a:rPr lang="en-US" sz="1800" dirty="0">
                <a:solidFill>
                  <a:srgbClr val="002060"/>
                </a:solidFill>
                <a:effectLst/>
              </a:rPr>
              <a:t>	XAxiVdma vdma; /*VDMA driver </a:t>
            </a:r>
            <a:r>
              <a:rPr lang="en-US" sz="1800" u="sng" dirty="0">
                <a:solidFill>
                  <a:srgbClr val="002060"/>
                </a:solidFill>
                <a:effectLst/>
              </a:rPr>
              <a:t>struct*/</a:t>
            </a:r>
          </a:p>
          <a:p>
            <a:pPr>
              <a:buNone/>
            </a:pPr>
            <a:r>
              <a:rPr lang="en-US" sz="1800" dirty="0">
                <a:solidFill>
                  <a:srgbClr val="002060"/>
                </a:solidFill>
                <a:effectLst/>
              </a:rPr>
              <a:t>	XAxiVdma_DmaSetup vdmaConfig; /*VDMA channel configuration*/</a:t>
            </a:r>
          </a:p>
          <a:p>
            <a:pPr>
              <a:buNone/>
            </a:pPr>
            <a:r>
              <a:rPr lang="fr-FR" sz="1800" dirty="0">
                <a:solidFill>
                  <a:srgbClr val="002060"/>
                </a:solidFill>
                <a:effectLst/>
              </a:rPr>
              <a:t>	VideoMode vMode; /*Current Video mode*/</a:t>
            </a:r>
          </a:p>
          <a:p>
            <a:pPr>
              <a:buNone/>
            </a:pPr>
            <a:r>
              <a:rPr lang="en-US" sz="1800" dirty="0">
                <a:solidFill>
                  <a:srgbClr val="002060"/>
                </a:solidFill>
                <a:effectLst/>
              </a:rPr>
              <a:t>	/* Array of pointers to the </a:t>
            </a:r>
            <a:r>
              <a:rPr lang="en-US" sz="1800" u="sng" dirty="0">
                <a:solidFill>
                  <a:srgbClr val="002060"/>
                </a:solidFill>
                <a:effectLst/>
              </a:rPr>
              <a:t>framebuffers */</a:t>
            </a:r>
          </a:p>
          <a:p>
            <a:pPr>
              <a:buNone/>
            </a:pPr>
            <a:r>
              <a:rPr lang="en-US" sz="1800" dirty="0">
                <a:solidFill>
                  <a:srgbClr val="002060"/>
                </a:solidFill>
                <a:effectLst/>
              </a:rPr>
              <a:t>	u32 *framePtr[DISPLAY_NUM_FRAMES]; </a:t>
            </a:r>
          </a:p>
          <a:p>
            <a:pPr>
              <a:buNone/>
            </a:pPr>
            <a:r>
              <a:rPr lang="en-US" sz="1800" dirty="0">
                <a:solidFill>
                  <a:srgbClr val="002060"/>
                </a:solidFill>
                <a:effectLst/>
              </a:rPr>
              <a:t>	u32 stride; /* The line stride of the framebuffers, in bytes */</a:t>
            </a:r>
          </a:p>
          <a:p>
            <a:pPr>
              <a:buNone/>
            </a:pPr>
            <a:r>
              <a:rPr lang="en-US" sz="1800" dirty="0">
                <a:solidFill>
                  <a:srgbClr val="002060"/>
                </a:solidFill>
                <a:effectLst/>
              </a:rPr>
              <a:t>	double pxlFreq; /* Frequency of clock currently being generated */</a:t>
            </a:r>
          </a:p>
          <a:p>
            <a:pPr>
              <a:buNone/>
            </a:pPr>
            <a:r>
              <a:rPr lang="en-US" sz="1800" dirty="0">
                <a:solidFill>
                  <a:srgbClr val="002060"/>
                </a:solidFill>
                <a:effectLst/>
              </a:rPr>
              <a:t>	u32 curFrame; /* Current frame being displayed */</a:t>
            </a:r>
          </a:p>
          <a:p>
            <a:pPr>
              <a:buNone/>
            </a:pPr>
            <a:r>
              <a:rPr lang="en-US" sz="1800" dirty="0">
                <a:solidFill>
                  <a:srgbClr val="002060"/>
                </a:solidFill>
                <a:effectLst/>
              </a:rPr>
              <a:t>	DisplayState state; /* Indicates if the Display is currently running */</a:t>
            </a:r>
          </a:p>
          <a:p>
            <a:pPr>
              <a:buNone/>
            </a:pPr>
            <a:r>
              <a:rPr lang="en-US" sz="1800" dirty="0">
                <a:solidFill>
                  <a:srgbClr val="002060"/>
                </a:solidFill>
                <a:effectLst/>
              </a:rPr>
              <a:t>} DisplayCtrl;</a:t>
            </a:r>
          </a:p>
          <a:p>
            <a:pPr>
              <a:buNone/>
            </a:pPr>
            <a:endParaRPr lang="en-US" sz="1800" dirty="0">
              <a:solidFill>
                <a:srgbClr val="002060"/>
              </a:solidFill>
              <a:effectLst/>
            </a:endParaRPr>
          </a:p>
          <a:p>
            <a:pPr>
              <a:buNone/>
            </a:pPr>
            <a:r>
              <a:rPr lang="en-US" sz="1800" dirty="0">
                <a:solidFill>
                  <a:srgbClr val="002060"/>
                </a:solidFill>
                <a:effectLst/>
              </a:rPr>
              <a:t>DisplayCtrl 	hdmiCtrl;</a:t>
            </a:r>
          </a:p>
          <a:p>
            <a:pPr>
              <a:buNone/>
            </a:pPr>
            <a:r>
              <a:rPr lang="en-US" sz="1800" dirty="0">
                <a:solidFill>
                  <a:srgbClr val="002060"/>
                </a:solidFill>
                <a:effectLst/>
              </a:rPr>
              <a:t>DisplayCtrl 	vgaCtrl;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Example Configuration of Zybo Base System Design: DisplayCtrl , vgaCtrl</a:t>
            </a:r>
            <a:endParaRPr lang="en-US" dirty="0">
              <a:solidFill>
                <a:schemeClr val="accent6">
                  <a:lumMod val="75000"/>
                </a:schemeClr>
              </a:solidFill>
              <a:latin typeface="Arial"/>
              <a:ea typeface="ＭＳ Ｐゴシック" charset="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358148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23850" y="609000"/>
            <a:ext cx="8496300" cy="56569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sz="1600" dirty="0">
                <a:solidFill>
                  <a:srgbClr val="002060"/>
                </a:solidFill>
                <a:effectLst/>
              </a:rPr>
              <a:t>/* The XAxiVdma driver instance data. */</a:t>
            </a:r>
          </a:p>
          <a:p>
            <a:pPr>
              <a:buNone/>
            </a:pPr>
            <a:r>
              <a:rPr lang="en-US" sz="1600" dirty="0">
                <a:solidFill>
                  <a:srgbClr val="002060"/>
                </a:solidFill>
                <a:effectLst/>
              </a:rPr>
              <a:t>typedef struct {</a:t>
            </a:r>
          </a:p>
          <a:p>
            <a:pPr>
              <a:buNone/>
            </a:pPr>
            <a:r>
              <a:rPr lang="en-US" sz="1600" dirty="0">
                <a:solidFill>
                  <a:srgbClr val="002060"/>
                </a:solidFill>
                <a:effectLst/>
              </a:rPr>
              <a:t>    u32 BaseAddr;                   /**&lt; Memory address for this device */</a:t>
            </a:r>
          </a:p>
          <a:p>
            <a:pPr>
              <a:buNone/>
            </a:pPr>
            <a:r>
              <a:rPr lang="en-US" sz="1600" dirty="0">
                <a:solidFill>
                  <a:srgbClr val="002060"/>
                </a:solidFill>
                <a:effectLst/>
              </a:rPr>
              <a:t>    int 	HasSG;                      /**&lt; Whether hardware has SG engine */</a:t>
            </a:r>
          </a:p>
          <a:p>
            <a:pPr>
              <a:buNone/>
            </a:pPr>
            <a:r>
              <a:rPr lang="en-US" sz="1600" dirty="0">
                <a:solidFill>
                  <a:srgbClr val="002060"/>
                </a:solidFill>
                <a:effectLst/>
              </a:rPr>
              <a:t>    int 	IsReady;                    /**&lt; Whether driver is initialized */</a:t>
            </a:r>
          </a:p>
          <a:p>
            <a:pPr>
              <a:buNone/>
            </a:pPr>
            <a:r>
              <a:rPr lang="en-US" sz="1600" dirty="0">
                <a:solidFill>
                  <a:srgbClr val="002060"/>
                </a:solidFill>
                <a:effectLst/>
              </a:rPr>
              <a:t>    int 	MaxNumFrames;                /**&lt; Number of frames to work on */</a:t>
            </a:r>
          </a:p>
          <a:p>
            <a:pPr>
              <a:buNone/>
            </a:pPr>
            <a:r>
              <a:rPr lang="en-US" sz="1600" dirty="0">
                <a:solidFill>
                  <a:srgbClr val="002060"/>
                </a:solidFill>
                <a:effectLst/>
              </a:rPr>
              <a:t>    int 	HasMm2S;                    /**&lt; Whether </a:t>
            </a:r>
            <a:r>
              <a:rPr lang="en-US" sz="1600" u="sng" dirty="0">
                <a:solidFill>
                  <a:srgbClr val="002060"/>
                </a:solidFill>
                <a:effectLst/>
              </a:rPr>
              <a:t>hw build has read channel */</a:t>
            </a:r>
          </a:p>
          <a:p>
            <a:pPr>
              <a:buNone/>
            </a:pPr>
            <a:r>
              <a:rPr lang="en-US" sz="1600" dirty="0">
                <a:solidFill>
                  <a:srgbClr val="002060"/>
                </a:solidFill>
                <a:effectLst/>
              </a:rPr>
              <a:t>    int 	HasMm2SDRE;                 /**&lt; Whether read channel has DRE */</a:t>
            </a:r>
          </a:p>
          <a:p>
            <a:pPr>
              <a:buNone/>
            </a:pPr>
            <a:r>
              <a:rPr lang="en-US" sz="1600" dirty="0">
                <a:solidFill>
                  <a:srgbClr val="002060"/>
                </a:solidFill>
                <a:effectLst/>
              </a:rPr>
              <a:t>    int 	HasS2Mm;                    /**&lt; Whether </a:t>
            </a:r>
            <a:r>
              <a:rPr lang="en-US" sz="1600" u="sng" dirty="0">
                <a:solidFill>
                  <a:srgbClr val="002060"/>
                </a:solidFill>
                <a:effectLst/>
              </a:rPr>
              <a:t>hw build has write channel */</a:t>
            </a:r>
          </a:p>
          <a:p>
            <a:pPr>
              <a:buNone/>
            </a:pPr>
            <a:r>
              <a:rPr lang="en-US" sz="1600" dirty="0">
                <a:solidFill>
                  <a:srgbClr val="002060"/>
                </a:solidFill>
                <a:effectLst/>
              </a:rPr>
              <a:t>    int 	HasS2MmDRE;                 /**&lt; Whether write channel has DRE */</a:t>
            </a:r>
          </a:p>
          <a:p>
            <a:pPr>
              <a:buNone/>
            </a:pPr>
            <a:r>
              <a:rPr lang="en-US" sz="1600" dirty="0">
                <a:solidFill>
                  <a:srgbClr val="002060"/>
                </a:solidFill>
                <a:effectLst/>
              </a:rPr>
              <a:t>    /**&lt; Read Enable for video parameters in *  direct register mode */</a:t>
            </a:r>
          </a:p>
          <a:p>
            <a:pPr>
              <a:buNone/>
            </a:pPr>
            <a:r>
              <a:rPr lang="en-US" sz="1600" dirty="0">
                <a:solidFill>
                  <a:srgbClr val="002060"/>
                </a:solidFill>
                <a:effectLst/>
              </a:rPr>
              <a:t>    int 	EnableVIDParamRead;</a:t>
            </a:r>
          </a:p>
          <a:p>
            <a:pPr>
              <a:buNone/>
            </a:pPr>
            <a:r>
              <a:rPr lang="en-US" sz="1600" dirty="0">
                <a:solidFill>
                  <a:srgbClr val="002060"/>
                </a:solidFill>
                <a:effectLst/>
              </a:rPr>
              <a:t>    int 	UseFsync;           /**&lt; DMA operations synchronized to Frame Sync */</a:t>
            </a:r>
          </a:p>
          <a:p>
            <a:pPr>
              <a:buNone/>
            </a:pPr>
            <a:r>
              <a:rPr lang="sv-SE" sz="1600" dirty="0">
                <a:solidFill>
                  <a:srgbClr val="002060"/>
                </a:solidFill>
                <a:effectLst/>
              </a:rPr>
              <a:t>    int 	InternalGenLock;      /**&lt; Internal </a:t>
            </a:r>
            <a:r>
              <a:rPr lang="sv-SE" sz="1600" u="sng" dirty="0">
                <a:solidFill>
                  <a:srgbClr val="002060"/>
                </a:solidFill>
                <a:effectLst/>
              </a:rPr>
              <a:t>Gen Lock */</a:t>
            </a:r>
          </a:p>
          <a:p>
            <a:pPr>
              <a:buNone/>
            </a:pPr>
            <a:r>
              <a:rPr lang="en-US" sz="1600" dirty="0">
                <a:solidFill>
                  <a:srgbClr val="002060"/>
                </a:solidFill>
                <a:effectLst/>
              </a:rPr>
              <a:t>    XAxiVdma_ChannelCallBack ReadCallBack;  /**&lt; Call back for read channel */</a:t>
            </a:r>
          </a:p>
          <a:p>
            <a:pPr>
              <a:buNone/>
            </a:pPr>
            <a:r>
              <a:rPr lang="en-US" sz="1600" dirty="0">
                <a:solidFill>
                  <a:srgbClr val="002060"/>
                </a:solidFill>
                <a:effectLst/>
              </a:rPr>
              <a:t>    XAxiVdma_ChannelCallBack WriteCallBack; /**&lt; Call back for write channel */</a:t>
            </a:r>
          </a:p>
          <a:p>
            <a:pPr>
              <a:buNone/>
            </a:pPr>
            <a:r>
              <a:rPr lang="en-US" sz="1600" dirty="0">
                <a:solidFill>
                  <a:srgbClr val="002060"/>
                </a:solidFill>
                <a:effectLst/>
              </a:rPr>
              <a:t>    XAxiVdma_Channel ReadChannel;  /**&lt; Channel to read from memory */</a:t>
            </a:r>
          </a:p>
          <a:p>
            <a:pPr>
              <a:buNone/>
            </a:pPr>
            <a:r>
              <a:rPr lang="en-US" sz="1600" dirty="0">
                <a:solidFill>
                  <a:srgbClr val="002060"/>
                </a:solidFill>
                <a:effectLst/>
              </a:rPr>
              <a:t>    XAxiVdma_Channel WriteChannel; /**&lt; Channel to write to memory */</a:t>
            </a:r>
          </a:p>
          <a:p>
            <a:pPr>
              <a:buNone/>
            </a:pPr>
            <a:r>
              <a:rPr lang="en-US" sz="1600" dirty="0">
                <a:solidFill>
                  <a:srgbClr val="002060"/>
                </a:solidFill>
                <a:effectLst/>
              </a:rPr>
              <a:t>} XAxiVdma;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XAxiVdma vdma in xaxivdma.h</a:t>
            </a:r>
          </a:p>
        </p:txBody>
      </p:sp>
    </p:spTree>
    <p:extLst>
      <p:ext uri="{BB962C8B-B14F-4D97-AF65-F5344CB8AC3E}">
        <p14:creationId xmlns:p14="http://schemas.microsoft.com/office/powerpoint/2010/main" val="39910539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VGA Display Controller axi_dispctrl_v1-00_a from Digilent</a:t>
            </a:r>
            <a:endParaRPr lang="en-US" dirty="0">
              <a:solidFill>
                <a:schemeClr val="accent6">
                  <a:lumMod val="75000"/>
                </a:schemeClr>
              </a:solidFill>
              <a:latin typeface="Arial"/>
              <a:ea typeface="ＭＳ Ｐゴシック" charset="0"/>
              <a:cs typeface="Arial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S_AXI is connected to Zynq</a:t>
            </a:r>
          </a:p>
          <a:p>
            <a:r>
              <a:rPr lang="en-US" dirty="0"/>
              <a:t>S_AXIS_MM2S is connected to axi_vdma for data transfer</a:t>
            </a:r>
          </a:p>
          <a:p>
            <a:r>
              <a:rPr lang="en-US" dirty="0"/>
              <a:t>S_axis_mm2s_tstrb[3:0] is connected to m_axis_mm2s_tkkeep[3:0] axi_vdma</a:t>
            </a:r>
          </a:p>
          <a:p>
            <a:r>
              <a:rPr lang="en-US" dirty="0"/>
              <a:t>REF_CLK_I and s_axi_aclk are connected to FCLK_CLK0 of Zynq</a:t>
            </a:r>
          </a:p>
          <a:p>
            <a:r>
              <a:rPr lang="en-US" dirty="0"/>
              <a:t>PXL_CLK drives m_axis_mm2s_aclk</a:t>
            </a:r>
          </a:p>
          <a:p>
            <a:r>
              <a:rPr lang="en-US" dirty="0"/>
              <a:t>FSYNC is connected to mm2s_fsync of xi_vdma</a:t>
            </a:r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199" y="3276600"/>
            <a:ext cx="6239667" cy="3115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9795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DisplayDemoInitialize(): Initialize vgaCtrl in display_ctrl.c</a:t>
            </a:r>
            <a:endParaRPr lang="en-US" dirty="0">
              <a:solidFill>
                <a:schemeClr val="accent6">
                  <a:lumMod val="75000"/>
                </a:schemeClr>
              </a:solidFill>
              <a:latin typeface="Arial"/>
              <a:ea typeface="ＭＳ Ｐゴシック" charset="0"/>
              <a:cs typeface="Arial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38225" y="762000"/>
            <a:ext cx="706755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sz="1800" dirty="0">
                <a:solidFill>
                  <a:srgbClr val="002060"/>
                </a:solidFill>
                <a:effectLst/>
              </a:rPr>
              <a:t>dispPtr-&gt;curFrame = 0;</a:t>
            </a:r>
          </a:p>
          <a:p>
            <a:pPr>
              <a:buNone/>
            </a:pPr>
            <a:r>
              <a:rPr lang="en-US" sz="1800" dirty="0">
                <a:solidFill>
                  <a:srgbClr val="002060"/>
                </a:solidFill>
                <a:effectLst/>
              </a:rPr>
              <a:t>dispPtr-&gt;dispCtrlAddr = dispCtrlAddr;</a:t>
            </a:r>
          </a:p>
          <a:p>
            <a:pPr>
              <a:buNone/>
            </a:pPr>
            <a:r>
              <a:rPr lang="en-US" sz="1800" dirty="0">
                <a:solidFill>
                  <a:srgbClr val="002060"/>
                </a:solidFill>
                <a:effectLst/>
              </a:rPr>
              <a:t>dispPtr-&gt;fHdmi = fHdmi;</a:t>
            </a:r>
          </a:p>
          <a:p>
            <a:pPr>
              <a:buNone/>
            </a:pPr>
            <a:r>
              <a:rPr lang="nn-NO" sz="1800" dirty="0">
                <a:solidFill>
                  <a:srgbClr val="002060"/>
                </a:solidFill>
                <a:effectLst/>
              </a:rPr>
              <a:t>for (i = 0; i &lt; DISPLAY_NUM_FRAMES; i++)</a:t>
            </a:r>
          </a:p>
          <a:p>
            <a:pPr>
              <a:buNone/>
            </a:pPr>
            <a:r>
              <a:rPr lang="en-US" sz="1800" dirty="0">
                <a:solidFill>
                  <a:srgbClr val="002060"/>
                </a:solidFill>
                <a:effectLst/>
              </a:rPr>
              <a:t>{</a:t>
            </a:r>
          </a:p>
          <a:p>
            <a:pPr>
              <a:buNone/>
            </a:pPr>
            <a:r>
              <a:rPr lang="en-US" sz="1800" dirty="0">
                <a:solidFill>
                  <a:srgbClr val="002060"/>
                </a:solidFill>
                <a:effectLst/>
              </a:rPr>
              <a:t>dispPtr-&gt;framePtr[i] = framePtr[i];</a:t>
            </a:r>
          </a:p>
          <a:p>
            <a:pPr>
              <a:buNone/>
            </a:pPr>
            <a:r>
              <a:rPr lang="en-US" sz="1800" dirty="0">
                <a:solidFill>
                  <a:srgbClr val="002060"/>
                </a:solidFill>
                <a:effectLst/>
              </a:rPr>
              <a:t>}</a:t>
            </a:r>
          </a:p>
          <a:p>
            <a:pPr>
              <a:buNone/>
            </a:pPr>
            <a:r>
              <a:rPr lang="en-US" sz="1800" dirty="0">
                <a:solidFill>
                  <a:srgbClr val="002060"/>
                </a:solidFill>
                <a:effectLst/>
              </a:rPr>
              <a:t>dispPtr-&gt;pxlFreq = 0;</a:t>
            </a:r>
          </a:p>
          <a:p>
            <a:pPr>
              <a:buNone/>
            </a:pPr>
            <a:r>
              <a:rPr lang="en-US" sz="1800" dirty="0">
                <a:solidFill>
                  <a:srgbClr val="002060"/>
                </a:solidFill>
                <a:effectLst/>
              </a:rPr>
              <a:t>dispPtr-&gt;state = </a:t>
            </a:r>
            <a:r>
              <a:rPr lang="en-US" sz="1800" i="1" dirty="0">
                <a:solidFill>
                  <a:srgbClr val="002060"/>
                </a:solidFill>
                <a:effectLst/>
              </a:rPr>
              <a:t>DISPLAY_STOPPED;</a:t>
            </a:r>
          </a:p>
          <a:p>
            <a:pPr>
              <a:buNone/>
            </a:pPr>
            <a:r>
              <a:rPr lang="en-US" sz="1800" dirty="0">
                <a:solidFill>
                  <a:srgbClr val="002060"/>
                </a:solidFill>
                <a:effectLst/>
              </a:rPr>
              <a:t>dispPtr-&gt;stride = stride;</a:t>
            </a:r>
          </a:p>
          <a:p>
            <a:pPr>
              <a:buNone/>
            </a:pPr>
            <a:r>
              <a:rPr lang="en-US" sz="1800" dirty="0">
                <a:solidFill>
                  <a:srgbClr val="002060"/>
                </a:solidFill>
                <a:effectLst/>
              </a:rPr>
              <a:t>dispPtr-&gt;vMode = VMODE_640x480;	//default</a:t>
            </a:r>
          </a:p>
        </p:txBody>
      </p:sp>
    </p:spTree>
    <p:extLst>
      <p:ext uri="{BB962C8B-B14F-4D97-AF65-F5344CB8AC3E}">
        <p14:creationId xmlns:p14="http://schemas.microsoft.com/office/powerpoint/2010/main" val="39088394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DisplayDemoInitialize(): Initialize VDMA driver in display_ctrl.c</a:t>
            </a:r>
            <a:endParaRPr lang="en-US" dirty="0">
              <a:solidFill>
                <a:schemeClr val="accent6">
                  <a:lumMod val="75000"/>
                </a:schemeClr>
              </a:solidFill>
              <a:latin typeface="Arial"/>
              <a:ea typeface="ＭＳ Ｐゴシック" charset="0"/>
              <a:cs typeface="Arial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int XAxiVdma_SetFrmStore(XAxiVdma *InstancePtr, u8 FrmStoreNum, u16 Direction)</a:t>
            </a:r>
          </a:p>
          <a:p>
            <a:pPr lvl="1"/>
            <a:r>
              <a:rPr lang="en-US" dirty="0"/>
              <a:t>FrmStoreNum - - the number of frame store buffers to use.</a:t>
            </a:r>
          </a:p>
          <a:p>
            <a:pPr lvl="1"/>
            <a:r>
              <a:rPr lang="en-US" dirty="0"/>
              <a:t>Direction - XAXIVDMA_READ/WRITE</a:t>
            </a:r>
          </a:p>
          <a:p>
            <a:r>
              <a:rPr lang="en-US" dirty="0"/>
              <a:t>Initialize the VDMA Read configuration </a:t>
            </a:r>
            <a:r>
              <a:rPr lang="en-US" u="sng" dirty="0"/>
              <a:t>struct</a:t>
            </a:r>
          </a:p>
          <a:p>
            <a:pPr lvl="1"/>
            <a:r>
              <a:rPr lang="en-US" dirty="0"/>
              <a:t>dispPtr-&gt;vdmaConfig.FrameDelay = 0;</a:t>
            </a:r>
          </a:p>
          <a:p>
            <a:pPr lvl="1"/>
            <a:r>
              <a:rPr lang="en-US" dirty="0"/>
              <a:t>dispPtr-&gt;vdmaConfig.EnableCircularBuf = 1;</a:t>
            </a:r>
          </a:p>
          <a:p>
            <a:pPr lvl="1"/>
            <a:r>
              <a:rPr lang="en-US" dirty="0"/>
              <a:t>dispPtr-&gt;vdmaConfig.EnableSync = 0;</a:t>
            </a:r>
          </a:p>
          <a:p>
            <a:pPr lvl="1"/>
            <a:r>
              <a:rPr lang="en-US" dirty="0"/>
              <a:t>dispPtr-&gt;vdmaConfig.PointNum = 0;</a:t>
            </a:r>
          </a:p>
          <a:p>
            <a:pPr lvl="1"/>
            <a:r>
              <a:rPr lang="en-US" dirty="0"/>
              <a:t>dispPtr-&gt;vdmaConfig.EnableFrameCounter = 0;</a:t>
            </a:r>
          </a:p>
        </p:txBody>
      </p:sp>
    </p:spTree>
    <p:extLst>
      <p:ext uri="{BB962C8B-B14F-4D97-AF65-F5344CB8AC3E}">
        <p14:creationId xmlns:p14="http://schemas.microsoft.com/office/powerpoint/2010/main" val="29368641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DisplayStart():</a:t>
            </a:r>
            <a:endParaRPr lang="en-US" dirty="0">
              <a:solidFill>
                <a:schemeClr val="accent6">
                  <a:lumMod val="75000"/>
                </a:schemeClr>
              </a:solidFill>
              <a:latin typeface="Arial"/>
              <a:ea typeface="ＭＳ Ｐゴシック" charset="0"/>
              <a:cs typeface="Arial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54641" y="685800"/>
            <a:ext cx="8913159" cy="5521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sz="1800" dirty="0">
                <a:solidFill>
                  <a:srgbClr val="002060"/>
                </a:solidFill>
                <a:effectLst/>
              </a:rPr>
              <a:t>#define DISPLAYDEMO_MAX_FRAME (1920*1080)</a:t>
            </a:r>
          </a:p>
          <a:p>
            <a:pPr>
              <a:buNone/>
            </a:pPr>
            <a:r>
              <a:rPr lang="en-US" sz="1800" dirty="0">
                <a:solidFill>
                  <a:srgbClr val="002060"/>
                </a:solidFill>
                <a:effectLst/>
              </a:rPr>
              <a:t>#define DISPLAYDEMO_STRIDE (1920 * 4)</a:t>
            </a:r>
          </a:p>
          <a:p>
            <a:pPr>
              <a:buNone/>
            </a:pPr>
            <a:endParaRPr lang="en-US" sz="1800" dirty="0">
              <a:solidFill>
                <a:srgbClr val="002060"/>
              </a:solidFill>
            </a:endParaRPr>
          </a:p>
          <a:p>
            <a:pPr>
              <a:buNone/>
            </a:pPr>
            <a:endParaRPr lang="en-US" sz="1800" dirty="0">
              <a:solidFill>
                <a:srgbClr val="002060"/>
              </a:solidFill>
              <a:effectLst/>
            </a:endParaRPr>
          </a:p>
          <a:p>
            <a:pPr>
              <a:buNone/>
            </a:pPr>
            <a:r>
              <a:rPr lang="en-US" sz="1800" dirty="0">
                <a:solidFill>
                  <a:srgbClr val="002060"/>
                </a:solidFill>
                <a:effectLst/>
              </a:rPr>
              <a:t>/ * Configure the VDMA to access a frame with the same dimensions as the current mode */</a:t>
            </a:r>
          </a:p>
          <a:p>
            <a:pPr>
              <a:buNone/>
            </a:pPr>
            <a:r>
              <a:rPr lang="en-US" sz="1800" dirty="0">
                <a:solidFill>
                  <a:srgbClr val="002060"/>
                </a:solidFill>
                <a:effectLst/>
              </a:rPr>
              <a:t>dispPtr-&gt;vdmaConfig.VertSizeInput = dispPtr-&gt;vMode.height;</a:t>
            </a:r>
          </a:p>
          <a:p>
            <a:pPr>
              <a:buNone/>
            </a:pPr>
            <a:r>
              <a:rPr lang="en-US" sz="1800" dirty="0">
                <a:solidFill>
                  <a:srgbClr val="002060"/>
                </a:solidFill>
                <a:effectLst/>
              </a:rPr>
              <a:t>dispPtr-&gt;vdmaConfig.HoriSizeInput = (dispPtr-&gt;vMode.width) * 4;</a:t>
            </a:r>
          </a:p>
          <a:p>
            <a:pPr>
              <a:buNone/>
            </a:pPr>
            <a:r>
              <a:rPr lang="en-US" sz="1800" dirty="0">
                <a:solidFill>
                  <a:srgbClr val="002060"/>
                </a:solidFill>
                <a:effectLst/>
              </a:rPr>
              <a:t>dispPtr-&gt;vdmaConfig.FixedFrameStoreAddr = dispPtr-&gt;curFrame;</a:t>
            </a:r>
          </a:p>
          <a:p>
            <a:pPr>
              <a:buNone/>
            </a:pPr>
            <a:r>
              <a:rPr lang="en-US" sz="1800" dirty="0">
                <a:solidFill>
                  <a:srgbClr val="002060"/>
                </a:solidFill>
                <a:effectLst/>
              </a:rPr>
              <a:t>/*Also reset the stride and address values, in case the user manually changed them*/</a:t>
            </a:r>
          </a:p>
          <a:p>
            <a:pPr>
              <a:buNone/>
            </a:pPr>
            <a:r>
              <a:rPr lang="en-US" sz="1800" dirty="0">
                <a:solidFill>
                  <a:srgbClr val="002060"/>
                </a:solidFill>
                <a:effectLst/>
              </a:rPr>
              <a:t>dispPtr-&gt;vdmaConfig.Stride = dispPtr-&gt;stride;</a:t>
            </a:r>
          </a:p>
          <a:p>
            <a:pPr>
              <a:buNone/>
            </a:pPr>
            <a:r>
              <a:rPr lang="nn-NO" sz="1800" dirty="0">
                <a:solidFill>
                  <a:srgbClr val="002060"/>
                </a:solidFill>
                <a:effectLst/>
              </a:rPr>
              <a:t>for (i = 0; i &lt; DISPLAY_NUM_FRAMES; i++)</a:t>
            </a:r>
          </a:p>
          <a:p>
            <a:pPr>
              <a:buNone/>
            </a:pPr>
            <a:r>
              <a:rPr lang="en-US" sz="1800" dirty="0">
                <a:solidFill>
                  <a:srgbClr val="002060"/>
                </a:solidFill>
                <a:effectLst/>
              </a:rPr>
              <a:t>{</a:t>
            </a:r>
          </a:p>
          <a:p>
            <a:pPr>
              <a:buNone/>
            </a:pPr>
            <a:r>
              <a:rPr lang="en-US" sz="1800" dirty="0">
                <a:solidFill>
                  <a:srgbClr val="002060"/>
                </a:solidFill>
                <a:effectLst/>
              </a:rPr>
              <a:t>dispPtr-&gt;vdmaConfig.FrameStoreStartAddr[i] = (u32)  dispPtr-&gt;framePtr[i];</a:t>
            </a:r>
          </a:p>
          <a:p>
            <a:pPr>
              <a:buNone/>
            </a:pPr>
            <a:r>
              <a:rPr lang="en-US" sz="1800" dirty="0">
                <a:solidFill>
                  <a:srgbClr val="002060"/>
                </a:solidFill>
                <a:effectLst/>
              </a:rPr>
              <a:t>}</a:t>
            </a:r>
          </a:p>
          <a:p>
            <a:pPr>
              <a:buNone/>
            </a:pPr>
            <a:endParaRPr lang="en-US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45222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DisplayStart():</a:t>
            </a:r>
            <a:endParaRPr lang="en-US" dirty="0">
              <a:solidFill>
                <a:schemeClr val="accent6">
                  <a:lumMod val="75000"/>
                </a:schemeClr>
              </a:solidFill>
              <a:latin typeface="Arial"/>
              <a:ea typeface="ＭＳ Ｐゴシック" charset="0"/>
              <a:cs typeface="Arial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33082" y="1066800"/>
            <a:ext cx="8608359" cy="35271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sz="1800" dirty="0">
                <a:solidFill>
                  <a:srgbClr val="002060"/>
                </a:solidFill>
                <a:effectLst/>
              </a:rPr>
              <a:t>/*Perform the VDMA driver calls required to start a transfer*/</a:t>
            </a:r>
          </a:p>
          <a:p>
            <a:pPr>
              <a:buNone/>
            </a:pPr>
            <a:r>
              <a:rPr lang="en-US" sz="1800" dirty="0">
                <a:solidFill>
                  <a:srgbClr val="002060"/>
                </a:solidFill>
                <a:effectLst/>
              </a:rPr>
              <a:t>Status = XAxiVdma_DmaConfig(&amp;(dispPtr-&gt;vdma), XAXIVDMA_READ, &amp;(dispPtr-&gt;vdmaConfig));</a:t>
            </a:r>
          </a:p>
          <a:p>
            <a:pPr>
              <a:buNone/>
            </a:pPr>
            <a:endParaRPr lang="en-US" sz="1800" dirty="0">
              <a:solidFill>
                <a:srgbClr val="002060"/>
              </a:solidFill>
              <a:effectLst/>
            </a:endParaRPr>
          </a:p>
          <a:p>
            <a:pPr>
              <a:buNone/>
            </a:pPr>
            <a:r>
              <a:rPr lang="en-US" sz="1800" dirty="0">
                <a:solidFill>
                  <a:srgbClr val="002060"/>
                </a:solidFill>
                <a:effectLst/>
              </a:rPr>
              <a:t>Status = XAxiVdma_DmaSetBufferAddr(&amp;(dispPtr-&gt;vdma), XAXIVDMA_READ, dispPtr &gt;vdmaConfig.FrameStoreStartAddr);</a:t>
            </a:r>
          </a:p>
          <a:p>
            <a:pPr>
              <a:buNone/>
            </a:pPr>
            <a:endParaRPr lang="en-US" sz="1800" dirty="0">
              <a:solidFill>
                <a:srgbClr val="002060"/>
              </a:solidFill>
              <a:effectLst/>
            </a:endParaRPr>
          </a:p>
          <a:p>
            <a:pPr>
              <a:buNone/>
            </a:pPr>
            <a:r>
              <a:rPr lang="en-US" sz="1800" dirty="0">
                <a:solidFill>
                  <a:srgbClr val="002060"/>
                </a:solidFill>
                <a:effectLst/>
              </a:rPr>
              <a:t>Status = XAxiVdma_DmaStart(&amp;(dispPtr-&gt;vdma), XAXIVDMA_READ);</a:t>
            </a:r>
          </a:p>
          <a:p>
            <a:pPr>
              <a:buNone/>
            </a:pPr>
            <a:endParaRPr lang="en-US" sz="1800" dirty="0">
              <a:solidFill>
                <a:srgbClr val="002060"/>
              </a:solidFill>
              <a:effectLst/>
            </a:endParaRPr>
          </a:p>
          <a:p>
            <a:pPr>
              <a:buNone/>
            </a:pPr>
            <a:r>
              <a:rPr lang="en-US" sz="1800" dirty="0">
                <a:solidFill>
                  <a:srgbClr val="002060"/>
                </a:solidFill>
                <a:effectLst/>
              </a:rPr>
              <a:t>Status = XAxiVdma_StartParking(&amp;(dispPtr-&gt;vdma), dispPtr-&gt;curFrame, XAXIVDMA_READ);</a:t>
            </a:r>
          </a:p>
        </p:txBody>
      </p:sp>
    </p:spTree>
    <p:extLst>
      <p:ext uri="{BB962C8B-B14F-4D97-AF65-F5344CB8AC3E}">
        <p14:creationId xmlns:p14="http://schemas.microsoft.com/office/powerpoint/2010/main" val="17542871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DisplayStart(): Configure VGA Display Controller to Start axi_vdma Transfer</a:t>
            </a:r>
            <a:endParaRPr lang="en-US" dirty="0">
              <a:solidFill>
                <a:schemeClr val="accent6">
                  <a:lumMod val="75000"/>
                </a:schemeClr>
              </a:solidFill>
              <a:latin typeface="Arial"/>
              <a:ea typeface="ＭＳ Ｐゴシック" charset="0"/>
              <a:cs typeface="Arial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07041" y="1143000"/>
            <a:ext cx="8608359" cy="49675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sz="1800" dirty="0">
                <a:solidFill>
                  <a:srgbClr val="002060"/>
                </a:solidFill>
                <a:effectLst/>
              </a:rPr>
              <a:t>/* Configure the disp_ctrl core with the display mode timing parameters */</a:t>
            </a:r>
          </a:p>
          <a:p>
            <a:pPr>
              <a:buNone/>
            </a:pPr>
            <a:r>
              <a:rPr lang="en-US" sz="1800" dirty="0">
                <a:solidFill>
                  <a:srgbClr val="002060"/>
                </a:solidFill>
                <a:effectLst/>
              </a:rPr>
              <a:t>vgaReg[0] = (dispPtr-&gt;vMode.width &lt;&lt; 16) | (dispPtr-&gt;vMode.height);</a:t>
            </a:r>
          </a:p>
          <a:p>
            <a:pPr>
              <a:buNone/>
            </a:pPr>
            <a:r>
              <a:rPr lang="en-US" sz="1800" dirty="0">
                <a:solidFill>
                  <a:srgbClr val="002060"/>
                </a:solidFill>
                <a:effectLst/>
              </a:rPr>
              <a:t>vgaReg[1] = (dispPtr-&gt;vMode.hps &lt;&lt; 16) | (dispPtr-&gt;vMode.hpe);</a:t>
            </a:r>
          </a:p>
          <a:p>
            <a:pPr>
              <a:buNone/>
            </a:pPr>
            <a:r>
              <a:rPr lang="en-US" sz="1800" dirty="0">
                <a:solidFill>
                  <a:srgbClr val="002060"/>
                </a:solidFill>
                <a:effectLst/>
              </a:rPr>
              <a:t>vgaReg[2] = (dispPtr-&gt;vMode.hpol &lt;&lt; 16) | (dispPtr-&gt;vMode.hmax);</a:t>
            </a:r>
          </a:p>
          <a:p>
            <a:pPr>
              <a:buNone/>
            </a:pPr>
            <a:r>
              <a:rPr lang="en-US" sz="1800" dirty="0">
                <a:solidFill>
                  <a:srgbClr val="002060"/>
                </a:solidFill>
                <a:effectLst/>
              </a:rPr>
              <a:t>vgaReg[3] = (dispPtr-&gt;vMode.vps &lt;&lt; 16) | (dispPtr-&gt;vMode.vpe);</a:t>
            </a:r>
          </a:p>
          <a:p>
            <a:pPr>
              <a:buNone/>
            </a:pPr>
            <a:r>
              <a:rPr lang="en-US" sz="1800" dirty="0">
                <a:solidFill>
                  <a:srgbClr val="002060"/>
                </a:solidFill>
                <a:effectLst/>
              </a:rPr>
              <a:t>vgaReg[4] = (dispPtr-&gt;vMode.vpol &lt;&lt; 16) | (dispPtr-&gt;vMode.vmax);</a:t>
            </a:r>
          </a:p>
          <a:p>
            <a:pPr>
              <a:buNone/>
            </a:pPr>
            <a:r>
              <a:rPr lang="nn-NO" sz="1800" dirty="0">
                <a:solidFill>
                  <a:srgbClr val="002060"/>
                </a:solidFill>
                <a:effectLst/>
              </a:rPr>
              <a:t>for (i = 0; i &lt; 5; i++)</a:t>
            </a:r>
          </a:p>
          <a:p>
            <a:pPr>
              <a:buNone/>
            </a:pPr>
            <a:r>
              <a:rPr lang="en-US" sz="1800" dirty="0">
                <a:solidFill>
                  <a:srgbClr val="002060"/>
                </a:solidFill>
                <a:effectLst/>
              </a:rPr>
              <a:t>{</a:t>
            </a:r>
          </a:p>
          <a:p>
            <a:pPr>
              <a:buNone/>
            </a:pPr>
            <a:r>
              <a:rPr lang="en-US" sz="1800" dirty="0">
                <a:solidFill>
                  <a:srgbClr val="002060"/>
                </a:solidFill>
                <a:effectLst/>
              </a:rPr>
              <a:t>Xil_Out32(dispPtr-&gt;dispCtrlAddr + OFST_DISPLAY_VIDEO_START + (i * 4), vgaReg[i]);</a:t>
            </a:r>
          </a:p>
          <a:p>
            <a:pPr>
              <a:buNone/>
            </a:pPr>
            <a:r>
              <a:rPr lang="en-US" sz="1800" dirty="0">
                <a:solidFill>
                  <a:srgbClr val="002060"/>
                </a:solidFill>
                <a:effectLst/>
              </a:rPr>
              <a:t>}</a:t>
            </a:r>
          </a:p>
          <a:p>
            <a:pPr>
              <a:buNone/>
            </a:pPr>
            <a:endParaRPr lang="en-US" sz="1800" dirty="0">
              <a:solidFill>
                <a:srgbClr val="002060"/>
              </a:solidFill>
              <a:effectLst/>
            </a:endParaRPr>
          </a:p>
          <a:p>
            <a:pPr>
              <a:buNone/>
            </a:pPr>
            <a:r>
              <a:rPr lang="en-US" sz="1800" dirty="0">
                <a:solidFill>
                  <a:srgbClr val="002060"/>
                </a:solidFill>
                <a:effectLst/>
              </a:rPr>
              <a:t>/*Enable the disp_ctrl core, which will signal the VDMA to begin transferring data*/</a:t>
            </a:r>
          </a:p>
          <a:p>
            <a:pPr>
              <a:buNone/>
            </a:pPr>
            <a:r>
              <a:rPr lang="en-US" sz="1800" dirty="0">
                <a:solidFill>
                  <a:srgbClr val="002060"/>
                </a:solidFill>
                <a:effectLst/>
              </a:rPr>
              <a:t>Xil_Out32(dispPtr-&gt;dispCtrlAddr + OFST_DISPLAY_CTRL, </a:t>
            </a:r>
          </a:p>
          <a:p>
            <a:pPr>
              <a:buNone/>
            </a:pPr>
            <a:r>
              <a:rPr lang="en-US" sz="1800" dirty="0">
                <a:solidFill>
                  <a:srgbClr val="002060"/>
                </a:solidFill>
                <a:effectLst/>
              </a:rPr>
              <a:t>(1 &lt;&lt;BIT_DISPLAY_START));	//FSYNC to start axi_vdma</a:t>
            </a:r>
          </a:p>
        </p:txBody>
      </p:sp>
    </p:spTree>
    <p:extLst>
      <p:ext uri="{BB962C8B-B14F-4D97-AF65-F5344CB8AC3E}">
        <p14:creationId xmlns:p14="http://schemas.microsoft.com/office/powerpoint/2010/main" val="20122723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1800" dirty="0"/>
              <a:t>Vivado Design Suite, </a:t>
            </a:r>
            <a:r>
              <a:rPr lang="en-US" sz="1800" i="1" dirty="0"/>
              <a:t>AXI Reference Guide </a:t>
            </a:r>
            <a:r>
              <a:rPr lang="da-DK" sz="1800" dirty="0"/>
              <a:t>UG1037 (v3.0) June 24, 2015, Xilinx</a:t>
            </a:r>
            <a:endParaRPr lang="en-US" sz="1800" dirty="0"/>
          </a:p>
          <a:p>
            <a:r>
              <a:rPr lang="en-US" sz="1800" dirty="0"/>
              <a:t>AXI Video Direct Memory Access v6.2, </a:t>
            </a:r>
            <a:r>
              <a:rPr lang="en-US" sz="1800" i="1" dirty="0"/>
              <a:t>LogiCORE IP Product Guide, </a:t>
            </a:r>
            <a:r>
              <a:rPr lang="en-US" sz="1800" dirty="0"/>
              <a:t>Vivado Design Suite, PG020, November 18, 2015, Xilinx</a:t>
            </a:r>
          </a:p>
          <a:p>
            <a:r>
              <a:rPr lang="en-US" sz="1800" dirty="0"/>
              <a:t>AXI DMA v7.1 LogiCORE IP Product Guide, Vivado Design Suite, PG021, November 18, 2015, Xilinx</a:t>
            </a:r>
          </a:p>
          <a:p>
            <a:r>
              <a:rPr lang="en-US" sz="1800" dirty="0"/>
              <a:t>AXI4-Stream Video IP and System Design Guide, </a:t>
            </a:r>
            <a:r>
              <a:rPr lang="da-DK" sz="1800" dirty="0"/>
              <a:t>UG934 (v2.2) April 6, 2016, Xilinx</a:t>
            </a:r>
            <a:endParaRPr lang="en-US" sz="1800" dirty="0"/>
          </a:p>
          <a:p>
            <a:r>
              <a:rPr lang="en-US" sz="1800" dirty="0"/>
              <a:t>Getting Started with AXI4-Stream Interface in Zynq Workflow, Mathworks, </a:t>
            </a:r>
            <a:r>
              <a:rPr lang="en-US" sz="1800" dirty="0">
                <a:hlinkClick r:id="rId3"/>
              </a:rPr>
              <a:t>http://www.mathworks.com/help/hdlcoder/examples/getting-started-with-axi4-stream-interface-in-zynq-workflow.html?s_tid=gn_loc_drop</a:t>
            </a:r>
            <a:r>
              <a:rPr lang="en-US" sz="1800" dirty="0"/>
              <a:t>. </a:t>
            </a:r>
          </a:p>
          <a:p>
            <a:r>
              <a:rPr lang="en-US" sz="1800" dirty="0"/>
              <a:t>axi stream interface by Mohammadsadegh Sadri, </a:t>
            </a:r>
            <a:r>
              <a:rPr lang="en-US" sz="1800" dirty="0">
                <a:hlinkClick r:id="rId4"/>
              </a:rPr>
              <a:t>http://www.googoolia.com/wp/2014/04/12/lesson-3-axi-stream-interface/</a:t>
            </a:r>
            <a:r>
              <a:rPr lang="en-US" sz="1800" dirty="0"/>
              <a:t>.</a:t>
            </a:r>
          </a:p>
          <a:p>
            <a:r>
              <a:rPr lang="en-US" sz="1800" dirty="0"/>
              <a:t>Zybo Base System Design, Digilient, </a:t>
            </a:r>
            <a:r>
              <a:rPr lang="en-US" sz="1800" dirty="0">
                <a:hlinkClick r:id="rId5"/>
              </a:rPr>
              <a:t>https://reference.digilentinc.com/zybo:zybo</a:t>
            </a:r>
            <a:r>
              <a:rPr lang="en-US" sz="1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997322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A Pixel in Portable Network Graphics (PNG) Specification</a:t>
            </a:r>
            <a:endParaRPr lang="en-US" dirty="0">
              <a:solidFill>
                <a:schemeClr val="accent6">
                  <a:lumMod val="75000"/>
                </a:schemeClr>
              </a:solidFill>
              <a:latin typeface="Arial"/>
              <a:ea typeface="ＭＳ Ｐゴシック" charset="0"/>
              <a:cs typeface="Arial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Alpha – a value to show</a:t>
            </a:r>
            <a:br>
              <a:rPr lang="en-US" dirty="0"/>
            </a:br>
            <a:r>
              <a:rPr lang="en-US" dirty="0"/>
              <a:t>a pixel’s degree of </a:t>
            </a:r>
            <a:br>
              <a:rPr lang="en-US" dirty="0"/>
            </a:br>
            <a:r>
              <a:rPr lang="en-US" dirty="0"/>
              <a:t>opacity </a:t>
            </a:r>
          </a:p>
          <a:p>
            <a:pPr lvl="1"/>
            <a:r>
              <a:rPr lang="en-US" dirty="0"/>
              <a:t>from 0 for transparent</a:t>
            </a:r>
          </a:p>
          <a:p>
            <a:pPr lvl="1"/>
            <a:r>
              <a:rPr lang="en-US" dirty="0"/>
              <a:t>to 1 for opaque</a:t>
            </a:r>
          </a:p>
          <a:p>
            <a:r>
              <a:rPr lang="en-US" dirty="0"/>
              <a:t>32-bit pixel color</a:t>
            </a:r>
          </a:p>
          <a:p>
            <a:pPr lvl="1"/>
            <a:r>
              <a:rPr lang="en-US" dirty="0"/>
              <a:t>8-bit Red</a:t>
            </a:r>
          </a:p>
          <a:p>
            <a:pPr lvl="1"/>
            <a:r>
              <a:rPr lang="en-US" dirty="0"/>
              <a:t>8-bit Green</a:t>
            </a:r>
          </a:p>
          <a:p>
            <a:pPr lvl="1"/>
            <a:r>
              <a:rPr lang="en-US" dirty="0"/>
              <a:t>8-bit Blue</a:t>
            </a:r>
          </a:p>
          <a:p>
            <a:pPr lvl="1"/>
            <a:r>
              <a:rPr lang="en-US" dirty="0"/>
              <a:t>8-bit Alpha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6253985"/>
            <a:ext cx="22037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effectLst/>
              </a:rPr>
              <a:t>https://www.w3.org/TR/PNG/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0" y="704732"/>
            <a:ext cx="5267325" cy="245980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8699" y="3254697"/>
            <a:ext cx="5124450" cy="3412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5931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Stride of Frame Buffer Memory</a:t>
            </a:r>
            <a:endParaRPr lang="en-US" dirty="0">
              <a:solidFill>
                <a:schemeClr val="accent6">
                  <a:lumMod val="75000"/>
                </a:schemeClr>
              </a:solidFill>
              <a:latin typeface="Arial"/>
              <a:ea typeface="ＭＳ Ｐゴシック" charset="0"/>
              <a:cs typeface="Arial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95300" y="2286000"/>
            <a:ext cx="8420100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 dirty="0">
                <a:solidFill>
                  <a:srgbClr val="002060"/>
                </a:solidFill>
                <a:effectLst/>
              </a:rPr>
              <a:t>Buffers in video ram generally have a stride (also called pitch) associated with them. The stride is the width of the buffer in bytes. For example, if you have a 1024x768 pixel buffer at 16 bits/pixel (2 bytes/pixel), your stride would be:</a:t>
            </a:r>
          </a:p>
          <a:p>
            <a:pPr>
              <a:buNone/>
            </a:pPr>
            <a:endParaRPr lang="en-US" sz="1600" dirty="0">
              <a:solidFill>
                <a:srgbClr val="002060"/>
              </a:solidFill>
              <a:effectLst/>
            </a:endParaRPr>
          </a:p>
          <a:p>
            <a:pPr>
              <a:buNone/>
            </a:pPr>
            <a:r>
              <a:rPr lang="en-US" sz="1600" dirty="0">
                <a:solidFill>
                  <a:srgbClr val="002060"/>
                </a:solidFill>
                <a:effectLst/>
              </a:rPr>
              <a:t>1024 pixels * 2 bytes/pixel = 2048 bytes</a:t>
            </a:r>
          </a:p>
          <a:p>
            <a:pPr>
              <a:buNone/>
            </a:pPr>
            <a:r>
              <a:rPr lang="en-US" sz="1600" dirty="0">
                <a:solidFill>
                  <a:srgbClr val="002060"/>
                </a:solidFill>
                <a:effectLst/>
              </a:rPr>
              <a:t>At 32 bits/pixel (4 bytes/pixel), your stride would be:</a:t>
            </a:r>
          </a:p>
          <a:p>
            <a:pPr>
              <a:buNone/>
            </a:pPr>
            <a:endParaRPr lang="en-US" sz="1600" dirty="0">
              <a:solidFill>
                <a:srgbClr val="002060"/>
              </a:solidFill>
              <a:effectLst/>
            </a:endParaRPr>
          </a:p>
          <a:p>
            <a:pPr>
              <a:buNone/>
            </a:pPr>
            <a:r>
              <a:rPr lang="en-US" sz="1600" dirty="0">
                <a:solidFill>
                  <a:srgbClr val="002060"/>
                </a:solidFill>
                <a:effectLst/>
              </a:rPr>
              <a:t>1024 pixels * 4 bytes/pixel = 4096 bytes</a:t>
            </a:r>
          </a:p>
          <a:p>
            <a:pPr>
              <a:buNone/>
            </a:pPr>
            <a:r>
              <a:rPr lang="en-US" sz="1600" dirty="0">
                <a:solidFill>
                  <a:srgbClr val="002060"/>
                </a:solidFill>
                <a:effectLst/>
              </a:rPr>
              <a:t>Stride is important as it delineates where each line of the buffer starts and ends. With a linear buffer format, each line of the buffer follows the previous linearly in video ram:</a:t>
            </a:r>
          </a:p>
          <a:p>
            <a:pPr>
              <a:buNone/>
            </a:pPr>
            <a:endParaRPr lang="en-US" sz="1600" dirty="0">
              <a:solidFill>
                <a:srgbClr val="002060"/>
              </a:solidFill>
              <a:effectLst/>
            </a:endParaRPr>
          </a:p>
          <a:p>
            <a:pPr>
              <a:buNone/>
            </a:pPr>
            <a:r>
              <a:rPr lang="en-US" sz="1600" dirty="0">
                <a:solidFill>
                  <a:srgbClr val="002060"/>
                </a:solidFill>
                <a:effectLst/>
              </a:rPr>
              <a:t>framebuffer address</a:t>
            </a:r>
          </a:p>
          <a:p>
            <a:pPr>
              <a:buNone/>
            </a:pPr>
            <a:r>
              <a:rPr lang="en-US" sz="1600" dirty="0">
                <a:solidFill>
                  <a:srgbClr val="002060"/>
                </a:solidFill>
                <a:effectLst/>
              </a:rPr>
              <a:t>0              2048            4096</a:t>
            </a:r>
          </a:p>
          <a:p>
            <a:pPr>
              <a:buNone/>
            </a:pPr>
            <a:r>
              <a:rPr lang="en-US" sz="1600" dirty="0">
                <a:solidFill>
                  <a:srgbClr val="002060"/>
                </a:solidFill>
                <a:effectLst/>
              </a:rPr>
              <a:t>|---------------|---------------|---------------| ... |---------------|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95300" y="580028"/>
            <a:ext cx="8039100" cy="1766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altLang="zh-CN" sz="1600" dirty="0">
                <a:solidFill>
                  <a:srgbClr val="002060"/>
                </a:solidFill>
                <a:effectLst/>
              </a:rPr>
              <a:t>Stride - </a:t>
            </a:r>
            <a:r>
              <a:rPr lang="en-US" sz="1600" dirty="0">
                <a:solidFill>
                  <a:srgbClr val="002060"/>
                </a:solidFill>
                <a:effectLst/>
              </a:rPr>
              <a:t>This is the number of bytes between the start of one line and the start of another</a:t>
            </a:r>
          </a:p>
          <a:p>
            <a:pPr>
              <a:buNone/>
            </a:pPr>
            <a:r>
              <a:rPr lang="en-US" altLang="zh-CN" sz="1600" dirty="0">
                <a:solidFill>
                  <a:srgbClr val="002060"/>
                </a:solidFill>
                <a:effectLst/>
              </a:rPr>
              <a:t>Stride – The number of bytes for one line</a:t>
            </a:r>
            <a:endParaRPr lang="en-US" sz="1600" dirty="0">
              <a:solidFill>
                <a:srgbClr val="002060"/>
              </a:solidFill>
              <a:effectLst/>
            </a:endParaRPr>
          </a:p>
          <a:p>
            <a:pPr>
              <a:buNone/>
            </a:pPr>
            <a:r>
              <a:rPr lang="en-US" sz="1600" dirty="0">
                <a:solidFill>
                  <a:srgbClr val="002060"/>
                </a:solidFill>
                <a:effectLst/>
              </a:rPr>
              <a:t>#define DISPLAYDEMO_MAX_FRAME (1920*1080)</a:t>
            </a:r>
          </a:p>
          <a:p>
            <a:pPr>
              <a:buNone/>
            </a:pPr>
            <a:r>
              <a:rPr lang="en-US" sz="1600" dirty="0">
                <a:solidFill>
                  <a:srgbClr val="002060"/>
                </a:solidFill>
                <a:effectLst/>
              </a:rPr>
              <a:t>#define DISPLAYDEMO_STRIDE (1920 * 4)	//1920 pixels and 4 bytes per pixel</a:t>
            </a:r>
          </a:p>
          <a:p>
            <a:pPr>
              <a:buNone/>
            </a:pPr>
            <a:endParaRPr lang="en-US" sz="16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70403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Pixel Color and Frame Definition in display_demo.c and display_demo.h </a:t>
            </a:r>
            <a:endParaRPr lang="en-US" dirty="0">
              <a:solidFill>
                <a:schemeClr val="accent6">
                  <a:lumMod val="75000"/>
                </a:schemeClr>
              </a:solidFill>
              <a:latin typeface="Arial"/>
              <a:ea typeface="ＭＳ Ｐゴシック" charset="0"/>
              <a:cs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473750" y="6499016"/>
            <a:ext cx="244490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effectLst/>
              </a:rPr>
              <a:t>AXI Video Direct Memory Access v6.2 pg020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33400" y="762000"/>
            <a:ext cx="4876800" cy="50229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sz="1800" dirty="0">
                <a:solidFill>
                  <a:srgbClr val="002060"/>
                </a:solidFill>
                <a:effectLst/>
              </a:rPr>
              <a:t>//in vga_modes.h</a:t>
            </a:r>
          </a:p>
          <a:p>
            <a:pPr>
              <a:buNone/>
            </a:pPr>
            <a:r>
              <a:rPr lang="en-US" sz="1800" dirty="0">
                <a:solidFill>
                  <a:srgbClr val="002060"/>
                </a:solidFill>
                <a:effectLst/>
              </a:rPr>
              <a:t>static const VideoMode VMODE_800x600 = {</a:t>
            </a:r>
          </a:p>
          <a:p>
            <a:pPr>
              <a:buNone/>
            </a:pPr>
            <a:r>
              <a:rPr lang="en-US" sz="1800" dirty="0">
                <a:solidFill>
                  <a:srgbClr val="002060"/>
                </a:solidFill>
                <a:effectLst/>
              </a:rPr>
              <a:t>.label = "800x600@60Hz",</a:t>
            </a:r>
          </a:p>
          <a:p>
            <a:pPr>
              <a:buNone/>
            </a:pPr>
            <a:r>
              <a:rPr lang="en-US" sz="1800" dirty="0">
                <a:solidFill>
                  <a:srgbClr val="002060"/>
                </a:solidFill>
                <a:effectLst/>
              </a:rPr>
              <a:t>.width = 800,</a:t>
            </a:r>
          </a:p>
          <a:p>
            <a:pPr>
              <a:buNone/>
            </a:pPr>
            <a:r>
              <a:rPr lang="en-US" sz="1800" dirty="0">
                <a:solidFill>
                  <a:srgbClr val="002060"/>
                </a:solidFill>
                <a:effectLst/>
              </a:rPr>
              <a:t>.height = 600,</a:t>
            </a:r>
          </a:p>
          <a:p>
            <a:pPr>
              <a:buNone/>
            </a:pPr>
            <a:r>
              <a:rPr lang="en-US" sz="1800" dirty="0">
                <a:solidFill>
                  <a:srgbClr val="002060"/>
                </a:solidFill>
                <a:effectLst/>
              </a:rPr>
              <a:t>.hps = 840,</a:t>
            </a:r>
          </a:p>
          <a:p>
            <a:pPr>
              <a:buNone/>
            </a:pPr>
            <a:r>
              <a:rPr lang="en-US" sz="1800" dirty="0">
                <a:solidFill>
                  <a:srgbClr val="002060"/>
                </a:solidFill>
                <a:effectLst/>
              </a:rPr>
              <a:t>.hpe = 968,</a:t>
            </a:r>
          </a:p>
          <a:p>
            <a:pPr>
              <a:buNone/>
            </a:pPr>
            <a:r>
              <a:rPr lang="en-US" sz="1800" dirty="0">
                <a:solidFill>
                  <a:srgbClr val="002060"/>
                </a:solidFill>
                <a:effectLst/>
              </a:rPr>
              <a:t>.hmax = 1055,</a:t>
            </a:r>
          </a:p>
          <a:p>
            <a:pPr>
              <a:buNone/>
            </a:pPr>
            <a:r>
              <a:rPr lang="en-US" sz="1800" dirty="0">
                <a:solidFill>
                  <a:srgbClr val="002060"/>
                </a:solidFill>
                <a:effectLst/>
              </a:rPr>
              <a:t>.hpol = 1,</a:t>
            </a:r>
          </a:p>
          <a:p>
            <a:pPr>
              <a:buNone/>
            </a:pPr>
            <a:r>
              <a:rPr lang="en-US" sz="1800" dirty="0">
                <a:solidFill>
                  <a:srgbClr val="002060"/>
                </a:solidFill>
                <a:effectLst/>
              </a:rPr>
              <a:t>.vps = 601,</a:t>
            </a:r>
          </a:p>
          <a:p>
            <a:pPr>
              <a:buNone/>
            </a:pPr>
            <a:r>
              <a:rPr lang="en-US" sz="1800" dirty="0">
                <a:solidFill>
                  <a:srgbClr val="002060"/>
                </a:solidFill>
                <a:effectLst/>
              </a:rPr>
              <a:t>.vpe = 605,</a:t>
            </a:r>
          </a:p>
          <a:p>
            <a:pPr>
              <a:buNone/>
            </a:pPr>
            <a:r>
              <a:rPr lang="en-US" sz="1800" dirty="0">
                <a:solidFill>
                  <a:srgbClr val="002060"/>
                </a:solidFill>
                <a:effectLst/>
              </a:rPr>
              <a:t>.vmax = 627,</a:t>
            </a:r>
          </a:p>
          <a:p>
            <a:pPr>
              <a:buNone/>
            </a:pPr>
            <a:r>
              <a:rPr lang="en-US" sz="1800" dirty="0">
                <a:solidFill>
                  <a:srgbClr val="002060"/>
                </a:solidFill>
                <a:effectLst/>
              </a:rPr>
              <a:t>.vpol = 1,</a:t>
            </a:r>
          </a:p>
          <a:p>
            <a:pPr>
              <a:buNone/>
            </a:pPr>
            <a:r>
              <a:rPr lang="en-US" sz="1800" dirty="0">
                <a:solidFill>
                  <a:srgbClr val="002060"/>
                </a:solidFill>
                <a:effectLst/>
              </a:rPr>
              <a:t>.freq = 40.0</a:t>
            </a:r>
          </a:p>
          <a:p>
            <a:pPr>
              <a:buNone/>
            </a:pPr>
            <a:r>
              <a:rPr lang="en-US" sz="1800" dirty="0">
                <a:solidFill>
                  <a:srgbClr val="002060"/>
                </a:solidFill>
                <a:effectLst/>
              </a:rPr>
              <a:t>};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886200" y="4876800"/>
            <a:ext cx="3810000" cy="13665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sz="1800" dirty="0">
                <a:solidFill>
                  <a:srgbClr val="002060"/>
                </a:solidFill>
                <a:effectLst/>
              </a:rPr>
              <a:t>//In display_ctrl.h</a:t>
            </a:r>
          </a:p>
          <a:p>
            <a:pPr>
              <a:buNone/>
            </a:pPr>
            <a:r>
              <a:rPr lang="en-US" sz="1800" dirty="0">
                <a:solidFill>
                  <a:srgbClr val="002060"/>
                </a:solidFill>
                <a:effectLst/>
              </a:rPr>
              <a:t>#define BIT_DISPLAY_RED 16</a:t>
            </a:r>
          </a:p>
          <a:p>
            <a:pPr>
              <a:buNone/>
            </a:pPr>
            <a:r>
              <a:rPr lang="en-US" sz="1800" dirty="0">
                <a:solidFill>
                  <a:srgbClr val="002060"/>
                </a:solidFill>
                <a:effectLst/>
              </a:rPr>
              <a:t>#define BIT_DISPLAY_BLUE 0</a:t>
            </a:r>
          </a:p>
          <a:p>
            <a:pPr>
              <a:buNone/>
            </a:pPr>
            <a:r>
              <a:rPr lang="en-US" sz="1800" dirty="0">
                <a:solidFill>
                  <a:srgbClr val="002060"/>
                </a:solidFill>
                <a:effectLst/>
              </a:rPr>
              <a:t>#define BIT_DISPLAY_GREEN 8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0" y="2033288"/>
            <a:ext cx="4727933" cy="2347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6464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Pixel Color Packing</a:t>
            </a:r>
            <a:endParaRPr lang="en-US" dirty="0">
              <a:solidFill>
                <a:schemeClr val="accent6">
                  <a:lumMod val="75000"/>
                </a:schemeClr>
              </a:solidFill>
              <a:latin typeface="Arial"/>
              <a:ea typeface="ＭＳ Ｐゴシック" charset="0"/>
              <a:cs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095444" y="6332323"/>
            <a:ext cx="249780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sz="900" dirty="0">
                <a:solidFill>
                  <a:srgbClr val="002060"/>
                </a:solidFill>
                <a:effectLst/>
              </a:rPr>
              <a:t>AXI Video Direct Memory Access v6.2 pg020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19100" y="3488262"/>
            <a:ext cx="8648700" cy="978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sz="1800" dirty="0">
                <a:solidFill>
                  <a:srgbClr val="002060"/>
                </a:solidFill>
                <a:effectLst/>
              </a:rPr>
              <a:t>//Pixel Color Packing</a:t>
            </a:r>
          </a:p>
          <a:p>
            <a:pPr>
              <a:buNone/>
            </a:pPr>
            <a:r>
              <a:rPr lang="en-US" sz="1800" dirty="0">
                <a:solidFill>
                  <a:srgbClr val="002060"/>
                </a:solidFill>
                <a:effectLst/>
              </a:rPr>
              <a:t>wColor = ((u32) fRed &lt;&lt; BIT_DISPLAY_RED) | ((u32) fBlue &lt;&lt; BIT_DISPLAY_BLUE) | ( (u32) fGreen &lt;&lt; BIT_DISPLAY_GREEN); 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25067" y="648564"/>
            <a:ext cx="3810000" cy="13665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sz="1800" dirty="0">
                <a:solidFill>
                  <a:srgbClr val="002060"/>
                </a:solidFill>
                <a:effectLst/>
              </a:rPr>
              <a:t>//In display_ctrl.h</a:t>
            </a:r>
          </a:p>
          <a:p>
            <a:pPr>
              <a:buNone/>
            </a:pPr>
            <a:r>
              <a:rPr lang="en-US" sz="1800" dirty="0">
                <a:solidFill>
                  <a:srgbClr val="002060"/>
                </a:solidFill>
                <a:effectLst/>
              </a:rPr>
              <a:t>#define BIT_DISPLAY_RED 16</a:t>
            </a:r>
          </a:p>
          <a:p>
            <a:pPr>
              <a:buNone/>
            </a:pPr>
            <a:r>
              <a:rPr lang="en-US" sz="1800" dirty="0">
                <a:solidFill>
                  <a:srgbClr val="002060"/>
                </a:solidFill>
                <a:effectLst/>
              </a:rPr>
              <a:t>#define BIT_DISPLAY_BLUE 0</a:t>
            </a:r>
          </a:p>
          <a:p>
            <a:pPr>
              <a:buNone/>
            </a:pPr>
            <a:r>
              <a:rPr lang="en-US" sz="1800" dirty="0">
                <a:solidFill>
                  <a:srgbClr val="002060"/>
                </a:solidFill>
                <a:effectLst/>
              </a:rPr>
              <a:t>#define BIT_DISPLAY_GREEN 8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5067" y="841288"/>
            <a:ext cx="4727933" cy="234760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00" y="5020925"/>
            <a:ext cx="8343900" cy="132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7420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Pixel Color and Frame Definition in display_demo.c and display_demo.h </a:t>
            </a:r>
            <a:endParaRPr lang="en-US" dirty="0">
              <a:solidFill>
                <a:schemeClr val="accent6">
                  <a:lumMod val="75000"/>
                </a:schemeClr>
              </a:solidFill>
              <a:latin typeface="Arial"/>
              <a:ea typeface="ＭＳ Ｐゴシック" charset="0"/>
              <a:cs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37314" y="6383460"/>
            <a:ext cx="249780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sz="900" dirty="0">
                <a:solidFill>
                  <a:srgbClr val="002060"/>
                </a:solidFill>
                <a:effectLst/>
              </a:rPr>
              <a:t>AXI Video Direct Memory Access v6.2 pg020</a:t>
            </a:r>
          </a:p>
        </p:txBody>
      </p:sp>
      <p:grpSp>
        <p:nvGrpSpPr>
          <p:cNvPr id="33" name="Group 32"/>
          <p:cNvGrpSpPr/>
          <p:nvPr/>
        </p:nvGrpSpPr>
        <p:grpSpPr>
          <a:xfrm>
            <a:off x="507209" y="2753937"/>
            <a:ext cx="8383698" cy="3700650"/>
            <a:chOff x="657676" y="2294915"/>
            <a:chExt cx="8383698" cy="3700650"/>
          </a:xfrm>
        </p:grpSpPr>
        <p:sp>
          <p:nvSpPr>
            <p:cNvPr id="6" name="TextBox 5"/>
            <p:cNvSpPr txBox="1"/>
            <p:nvPr/>
          </p:nvSpPr>
          <p:spPr>
            <a:xfrm>
              <a:off x="1194437" y="2294915"/>
              <a:ext cx="838200" cy="338554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002060"/>
              </a:solidFill>
            </a:ln>
          </p:spPr>
          <p:txBody>
            <a:bodyPr wrap="square" rtlCol="0">
              <a:spAutoFit/>
            </a:bodyPr>
            <a:lstStyle/>
            <a:p>
              <a:pPr>
                <a:buNone/>
              </a:pPr>
              <a:r>
                <a:rPr lang="en-US" sz="1600" dirty="0">
                  <a:solidFill>
                    <a:srgbClr val="002060"/>
                  </a:solidFill>
                  <a:effectLst/>
                </a:rPr>
                <a:t>X=0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203174" y="2575658"/>
              <a:ext cx="838200" cy="338554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002060"/>
              </a:solidFill>
            </a:ln>
          </p:spPr>
          <p:txBody>
            <a:bodyPr wrap="square" rtlCol="0">
              <a:spAutoFit/>
            </a:bodyPr>
            <a:lstStyle/>
            <a:p>
              <a:pPr>
                <a:buNone/>
              </a:pPr>
              <a:r>
                <a:rPr lang="en-US" sz="1600" dirty="0">
                  <a:solidFill>
                    <a:srgbClr val="002060"/>
                  </a:solidFill>
                  <a:effectLst/>
                </a:rPr>
                <a:t>X=799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911305" y="2734314"/>
              <a:ext cx="838200" cy="338554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002060"/>
              </a:solidFill>
            </a:ln>
          </p:spPr>
          <p:txBody>
            <a:bodyPr wrap="square" rtlCol="0">
              <a:spAutoFit/>
            </a:bodyPr>
            <a:lstStyle/>
            <a:p>
              <a:pPr>
                <a:buNone/>
              </a:pPr>
              <a:r>
                <a:rPr lang="en-US" sz="1600" dirty="0">
                  <a:solidFill>
                    <a:srgbClr val="002060"/>
                  </a:solidFill>
                  <a:effectLst/>
                </a:rPr>
                <a:t>Y=0</a:t>
              </a:r>
            </a:p>
          </p:txBody>
        </p:sp>
        <p:sp>
          <p:nvSpPr>
            <p:cNvPr id="12" name="Rectangle 11"/>
            <p:cNvSpPr/>
            <p:nvPr/>
          </p:nvSpPr>
          <p:spPr bwMode="auto">
            <a:xfrm>
              <a:off x="1546302" y="2724038"/>
              <a:ext cx="6553200" cy="3200400"/>
            </a:xfrm>
            <a:prstGeom prst="rect">
              <a:avLst/>
            </a:prstGeom>
            <a:solidFill>
              <a:srgbClr val="FFFF00"/>
            </a:solidFill>
            <a:ln w="9525" cap="flat" cmpd="sng" algn="ctr">
              <a:solidFill>
                <a:srgbClr val="002060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None/>
                <a:tabLst/>
              </a:pPr>
              <a:endParaRPr kumimoji="1" lang="en-US" sz="3000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  <a:latin typeface="Tahoma" pitchFamily="34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57676" y="5657011"/>
              <a:ext cx="838200" cy="338554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002060"/>
              </a:solidFill>
            </a:ln>
          </p:spPr>
          <p:txBody>
            <a:bodyPr wrap="square" rtlCol="0">
              <a:spAutoFit/>
            </a:bodyPr>
            <a:lstStyle/>
            <a:p>
              <a:pPr>
                <a:buNone/>
              </a:pPr>
              <a:r>
                <a:rPr lang="en-US" sz="1600" dirty="0">
                  <a:solidFill>
                    <a:srgbClr val="002060"/>
                  </a:solidFill>
                  <a:effectLst/>
                </a:rPr>
                <a:t>Y=599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631566" y="3120868"/>
              <a:ext cx="1295400" cy="400110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002060"/>
              </a:solidFill>
            </a:ln>
          </p:spPr>
          <p:txBody>
            <a:bodyPr wrap="square" rtlCol="0">
              <a:spAutoFit/>
            </a:bodyPr>
            <a:lstStyle/>
            <a:p>
              <a:pPr>
                <a:buNone/>
              </a:pPr>
              <a:r>
                <a:rPr lang="en-US" sz="2000" dirty="0">
                  <a:solidFill>
                    <a:srgbClr val="002060"/>
                  </a:solidFill>
                  <a:effectLst/>
                </a:rPr>
                <a:t>Ypos=0</a:t>
              </a: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546302" y="2724038"/>
              <a:ext cx="6553200" cy="3200400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buNone/>
              </a:pPr>
              <a:r>
                <a:rPr lang="en-US" sz="2000" dirty="0">
                  <a:solidFill>
                    <a:srgbClr val="002060"/>
                  </a:solidFill>
                  <a:effectLst/>
                </a:rPr>
                <a:t>800 pixels x 600 lines</a:t>
              </a:r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2553322" y="1034958"/>
            <a:ext cx="1300630" cy="338554"/>
          </a:xfrm>
          <a:prstGeom prst="rect">
            <a:avLst/>
          </a:prstGeom>
          <a:solidFill>
            <a:srgbClr val="FFFF00"/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sz="1600" dirty="0">
                <a:solidFill>
                  <a:srgbClr val="002060"/>
                </a:solidFill>
                <a:effectLst/>
              </a:rPr>
              <a:t>8 bits Alpha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3890869" y="1034958"/>
            <a:ext cx="1292890" cy="338554"/>
          </a:xfrm>
          <a:prstGeom prst="rect">
            <a:avLst/>
          </a:prstGeom>
          <a:solidFill>
            <a:srgbClr val="FFFF00"/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sz="1600" dirty="0">
                <a:solidFill>
                  <a:srgbClr val="002060"/>
                </a:solidFill>
                <a:effectLst/>
              </a:rPr>
              <a:t>8 bits RED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722882" y="1034958"/>
            <a:ext cx="1376620" cy="338554"/>
          </a:xfrm>
          <a:prstGeom prst="rect">
            <a:avLst/>
          </a:prstGeom>
          <a:solidFill>
            <a:srgbClr val="FFFF00"/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sz="1600" dirty="0">
                <a:solidFill>
                  <a:srgbClr val="002060"/>
                </a:solidFill>
                <a:effectLst/>
              </a:rPr>
              <a:t>8 bits BLUE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220677" y="1034958"/>
            <a:ext cx="1443855" cy="338554"/>
          </a:xfrm>
          <a:prstGeom prst="rect">
            <a:avLst/>
          </a:prstGeom>
          <a:solidFill>
            <a:srgbClr val="FFFF00"/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sz="1600" dirty="0">
                <a:solidFill>
                  <a:srgbClr val="002060"/>
                </a:solidFill>
                <a:effectLst/>
              </a:rPr>
              <a:t>8 bits GREEN</a:t>
            </a:r>
          </a:p>
        </p:txBody>
      </p:sp>
      <p:sp>
        <p:nvSpPr>
          <p:cNvPr id="31" name="Rectangle 30"/>
          <p:cNvSpPr/>
          <p:nvPr/>
        </p:nvSpPr>
        <p:spPr>
          <a:xfrm>
            <a:off x="605366" y="796567"/>
            <a:ext cx="1815753" cy="7017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None/>
            </a:pPr>
            <a:r>
              <a:rPr lang="en-US" sz="1800" dirty="0">
                <a:solidFill>
                  <a:srgbClr val="002060"/>
                </a:solidFill>
                <a:effectLst/>
              </a:rPr>
              <a:t>32 bits per pixel</a:t>
            </a:r>
          </a:p>
          <a:p>
            <a:pPr>
              <a:buNone/>
            </a:pPr>
            <a:r>
              <a:rPr lang="en-US" sz="1800" dirty="0">
                <a:solidFill>
                  <a:srgbClr val="002060"/>
                </a:solidFill>
                <a:effectLst/>
              </a:rPr>
              <a:t>Byte packing</a:t>
            </a:r>
            <a:endParaRPr lang="en-US" sz="1800" dirty="0">
              <a:solidFill>
                <a:srgbClr val="002060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3316299" y="1609632"/>
            <a:ext cx="4722255" cy="7017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None/>
            </a:pPr>
            <a:r>
              <a:rPr lang="en-US" sz="1800" dirty="0">
                <a:solidFill>
                  <a:srgbClr val="002060"/>
                </a:solidFill>
                <a:effectLst/>
              </a:rPr>
              <a:t>Stride = 800 pixels x 4 bytes = 3,200 bytes</a:t>
            </a:r>
          </a:p>
          <a:p>
            <a:pPr>
              <a:buNone/>
            </a:pPr>
            <a:r>
              <a:rPr lang="en-US" sz="1800" dirty="0">
                <a:solidFill>
                  <a:srgbClr val="002060"/>
                </a:solidFill>
                <a:effectLst/>
              </a:rPr>
              <a:t>The number of bytes per line</a:t>
            </a:r>
            <a:endParaRPr lang="en-US" sz="1800" dirty="0">
              <a:solidFill>
                <a:srgbClr val="002060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4267200" y="2753937"/>
            <a:ext cx="20297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None/>
            </a:pPr>
            <a:r>
              <a:rPr lang="en-US" sz="1800" dirty="0">
                <a:solidFill>
                  <a:srgbClr val="002060"/>
                </a:solidFill>
                <a:effectLst/>
              </a:rPr>
              <a:t>vMode.width=800</a:t>
            </a:r>
            <a:endParaRPr lang="en-US" sz="1800" dirty="0">
              <a:solidFill>
                <a:srgbClr val="002060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282040" y="2265368"/>
            <a:ext cx="21082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None/>
            </a:pPr>
            <a:r>
              <a:rPr lang="en-US" sz="1800" dirty="0">
                <a:solidFill>
                  <a:srgbClr val="002060"/>
                </a:solidFill>
                <a:effectLst/>
              </a:rPr>
              <a:t>vMode.height=600</a:t>
            </a:r>
            <a:endParaRPr lang="en-US" sz="18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59268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Frame Buffer: u32 vgaBuf[3][1920*1080] – 4 bytes per pixel</a:t>
            </a:r>
            <a:endParaRPr lang="en-US" dirty="0">
              <a:solidFill>
                <a:schemeClr val="accent6">
                  <a:lumMod val="75000"/>
                </a:schemeClr>
              </a:solidFill>
              <a:latin typeface="Arial"/>
              <a:ea typeface="ＭＳ Ｐゴシック" charset="0"/>
              <a:cs typeface="Arial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554116" y="636589"/>
            <a:ext cx="6460423" cy="15204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None/>
            </a:pPr>
            <a:r>
              <a:rPr lang="en-US" sz="1600" dirty="0">
                <a:solidFill>
                  <a:srgbClr val="002060"/>
                </a:solidFill>
                <a:effectLst/>
              </a:rPr>
              <a:t>//</a:t>
            </a:r>
            <a:r>
              <a:rPr lang="en-US" sz="1600" u="sng" dirty="0">
                <a:solidFill>
                  <a:srgbClr val="002060"/>
                </a:solidFill>
                <a:effectLst/>
              </a:rPr>
              <a:t>Framebuffers for each display device</a:t>
            </a:r>
          </a:p>
          <a:p>
            <a:pPr>
              <a:buNone/>
            </a:pPr>
            <a:r>
              <a:rPr lang="en-US" sz="1600" dirty="0">
                <a:solidFill>
                  <a:srgbClr val="002060"/>
                </a:solidFill>
                <a:effectLst/>
              </a:rPr>
              <a:t>#define DISPLAY_NUM_FRAMES 3</a:t>
            </a:r>
          </a:p>
          <a:p>
            <a:pPr>
              <a:buNone/>
            </a:pPr>
            <a:r>
              <a:rPr lang="en-US" sz="1600" dirty="0">
                <a:solidFill>
                  <a:srgbClr val="002060"/>
                </a:solidFill>
                <a:effectLst/>
              </a:rPr>
              <a:t>#define DISPLAYDEMO_MAX_FRAME 1920*1080</a:t>
            </a:r>
          </a:p>
          <a:p>
            <a:pPr>
              <a:buNone/>
            </a:pPr>
            <a:r>
              <a:rPr lang="en-US" sz="1600" dirty="0">
                <a:solidFill>
                  <a:srgbClr val="002060"/>
                </a:solidFill>
                <a:effectLst/>
              </a:rPr>
              <a:t>//u32 is 32-bit unsigned integer</a:t>
            </a:r>
          </a:p>
          <a:p>
            <a:pPr>
              <a:buNone/>
            </a:pPr>
            <a:r>
              <a:rPr lang="en-US" sz="1600" dirty="0">
                <a:solidFill>
                  <a:srgbClr val="002060"/>
                </a:solidFill>
                <a:effectLst/>
              </a:rPr>
              <a:t>u32 vgaBuf[DISPLAY_NUM_FRAMES][DISPLAYDEMO_MAX_FRAME];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371600" y="5183905"/>
            <a:ext cx="7124700" cy="338554"/>
          </a:xfrm>
          <a:prstGeom prst="rect">
            <a:avLst/>
          </a:prstGeom>
          <a:solidFill>
            <a:srgbClr val="FFFF00"/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sz="1600" dirty="0">
                <a:solidFill>
                  <a:srgbClr val="002060"/>
                </a:solidFill>
                <a:effectLst/>
              </a:rPr>
              <a:t>0  1                                                                                          stride-1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371600" y="5717305"/>
            <a:ext cx="7124700" cy="338554"/>
          </a:xfrm>
          <a:prstGeom prst="rect">
            <a:avLst/>
          </a:prstGeom>
          <a:solidFill>
            <a:srgbClr val="FFFF00"/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sz="1600" dirty="0">
                <a:solidFill>
                  <a:srgbClr val="002060"/>
                </a:solidFill>
                <a:effectLst/>
              </a:rPr>
              <a:t>1xstride=3200                                                                        2*stride-1</a:t>
            </a:r>
          </a:p>
        </p:txBody>
      </p:sp>
      <p:sp>
        <p:nvSpPr>
          <p:cNvPr id="7" name="Rectangle 6"/>
          <p:cNvSpPr/>
          <p:nvPr/>
        </p:nvSpPr>
        <p:spPr>
          <a:xfrm>
            <a:off x="556837" y="2455823"/>
            <a:ext cx="7729360" cy="6340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None/>
            </a:pPr>
            <a:r>
              <a:rPr lang="en-US" sz="1600" dirty="0">
                <a:solidFill>
                  <a:srgbClr val="002060"/>
                </a:solidFill>
                <a:effectLst/>
              </a:rPr>
              <a:t>Pixels are stored in row by row order to make it easy to display one row at a time.</a:t>
            </a:r>
          </a:p>
          <a:p>
            <a:pPr>
              <a:buNone/>
            </a:pPr>
            <a:r>
              <a:rPr lang="en-US" sz="1600" dirty="0">
                <a:solidFill>
                  <a:srgbClr val="002060"/>
                </a:solidFill>
                <a:effectLst/>
              </a:rPr>
              <a:t>Each row will need the number of bytes equal to pixel bytes * number of pixels.  </a:t>
            </a:r>
          </a:p>
        </p:txBody>
      </p:sp>
      <p:sp>
        <p:nvSpPr>
          <p:cNvPr id="8" name="Rectangle 7"/>
          <p:cNvSpPr/>
          <p:nvPr/>
        </p:nvSpPr>
        <p:spPr>
          <a:xfrm>
            <a:off x="556837" y="3388661"/>
            <a:ext cx="7369229" cy="8802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 dirty="0">
                <a:solidFill>
                  <a:srgbClr val="002060"/>
                </a:solidFill>
                <a:effectLst/>
              </a:rPr>
              <a:t>Stride is the number of bytes for one row.</a:t>
            </a:r>
          </a:p>
          <a:p>
            <a:pPr>
              <a:buNone/>
            </a:pPr>
            <a:r>
              <a:rPr lang="en-US" sz="1600" dirty="0">
                <a:solidFill>
                  <a:srgbClr val="002060"/>
                </a:solidFill>
                <a:effectLst/>
              </a:rPr>
              <a:t>The beginning address of a row is therefore equal to the beginning address of the previous row plus stride.</a:t>
            </a:r>
          </a:p>
        </p:txBody>
      </p:sp>
      <p:sp>
        <p:nvSpPr>
          <p:cNvPr id="9" name="Rectangle 8"/>
          <p:cNvSpPr/>
          <p:nvPr/>
        </p:nvSpPr>
        <p:spPr>
          <a:xfrm>
            <a:off x="554116" y="4343400"/>
            <a:ext cx="737195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 dirty="0">
                <a:solidFill>
                  <a:srgbClr val="002060"/>
                </a:solidFill>
                <a:effectLst/>
              </a:rPr>
              <a:t>If stride = 800x4=3200, each starting address of frame buffer is N*stride, where N is row number:</a:t>
            </a:r>
          </a:p>
        </p:txBody>
      </p:sp>
      <p:sp>
        <p:nvSpPr>
          <p:cNvPr id="10" name="Rectangle 9"/>
          <p:cNvSpPr/>
          <p:nvPr/>
        </p:nvSpPr>
        <p:spPr>
          <a:xfrm>
            <a:off x="554116" y="5100895"/>
            <a:ext cx="762000" cy="15204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 dirty="0">
                <a:solidFill>
                  <a:srgbClr val="002060"/>
                </a:solidFill>
                <a:effectLst/>
              </a:rPr>
              <a:t>0</a:t>
            </a:r>
          </a:p>
          <a:p>
            <a:pPr>
              <a:buNone/>
            </a:pPr>
            <a:endParaRPr lang="en-US" sz="1600" dirty="0">
              <a:solidFill>
                <a:srgbClr val="002060"/>
              </a:solidFill>
              <a:effectLst/>
            </a:endParaRPr>
          </a:p>
          <a:p>
            <a:pPr>
              <a:buNone/>
            </a:pPr>
            <a:r>
              <a:rPr lang="en-US" sz="1600" dirty="0">
                <a:solidFill>
                  <a:srgbClr val="002060"/>
                </a:solidFill>
                <a:effectLst/>
              </a:rPr>
              <a:t>3200</a:t>
            </a:r>
          </a:p>
          <a:p>
            <a:pPr>
              <a:buNone/>
            </a:pPr>
            <a:endParaRPr lang="en-US" sz="1600" dirty="0">
              <a:solidFill>
                <a:srgbClr val="002060"/>
              </a:solidFill>
              <a:effectLst/>
            </a:endParaRPr>
          </a:p>
          <a:p>
            <a:pPr>
              <a:buNone/>
            </a:pPr>
            <a:r>
              <a:rPr lang="en-US" sz="1600" dirty="0">
                <a:solidFill>
                  <a:srgbClr val="002060"/>
                </a:solidFill>
                <a:effectLst/>
              </a:rPr>
              <a:t>6400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357993" y="6245104"/>
            <a:ext cx="7124700" cy="338554"/>
          </a:xfrm>
          <a:prstGeom prst="rect">
            <a:avLst/>
          </a:prstGeom>
          <a:solidFill>
            <a:srgbClr val="FFFF00"/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sz="1600" dirty="0">
                <a:solidFill>
                  <a:srgbClr val="002060"/>
                </a:solidFill>
                <a:effectLst/>
              </a:rPr>
              <a:t>2xstride=6400                                                    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12733699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How to Fill Each Column with the Same Color</a:t>
            </a:r>
            <a:endParaRPr lang="en-US" dirty="0">
              <a:solidFill>
                <a:schemeClr val="accent6">
                  <a:lumMod val="75000"/>
                </a:schemeClr>
              </a:solidFill>
              <a:latin typeface="Arial"/>
              <a:ea typeface="ＭＳ Ｐゴシック" charset="0"/>
              <a:cs typeface="Arial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569670" y="571155"/>
            <a:ext cx="8282363" cy="27022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 dirty="0">
                <a:solidFill>
                  <a:srgbClr val="002060"/>
                </a:solidFill>
                <a:effectLst/>
              </a:rPr>
              <a:t>wStride = stride/4;	//stride = 3200 bytes, wStride=800 bytes</a:t>
            </a:r>
          </a:p>
          <a:p>
            <a:pPr>
              <a:buNone/>
            </a:pPr>
            <a:r>
              <a:rPr lang="en-US" sz="1600" dirty="0">
                <a:solidFill>
                  <a:srgbClr val="002060"/>
                </a:solidFill>
                <a:effectLst/>
              </a:rPr>
              <a:t>width=800;  height=600;</a:t>
            </a:r>
          </a:p>
          <a:p>
            <a:pPr>
              <a:buNone/>
            </a:pPr>
            <a:r>
              <a:rPr lang="en-US" sz="1600" dirty="0">
                <a:solidFill>
                  <a:srgbClr val="002060"/>
                </a:solidFill>
                <a:effectLst/>
              </a:rPr>
              <a:t>for(xcoi = 0; xcoi &lt; width; xcoi++)  { //column by column</a:t>
            </a:r>
          </a:p>
          <a:p>
            <a:pPr>
              <a:buNone/>
            </a:pPr>
            <a:r>
              <a:rPr lang="en-US" sz="1600" dirty="0">
                <a:solidFill>
                  <a:srgbClr val="002060"/>
                </a:solidFill>
                <a:effectLst/>
              </a:rPr>
              <a:t>	iPixelAddr = xcoi;</a:t>
            </a:r>
          </a:p>
          <a:p>
            <a:pPr>
              <a:buNone/>
            </a:pPr>
            <a:r>
              <a:rPr lang="en-US" sz="1600" dirty="0">
                <a:solidFill>
                  <a:srgbClr val="002060"/>
                </a:solidFill>
                <a:effectLst/>
              </a:rPr>
              <a:t>	for(ycoi = 0; ycoi &lt; height; ycoi++) { 	//row by row</a:t>
            </a:r>
          </a:p>
          <a:p>
            <a:pPr>
              <a:buNone/>
            </a:pPr>
            <a:r>
              <a:rPr lang="en-US" sz="1600" dirty="0">
                <a:solidFill>
                  <a:srgbClr val="002060"/>
                </a:solidFill>
                <a:effectLst/>
              </a:rPr>
              <a:t>	    frame[iPixelAddr] = wColor;	//same 32-bit color</a:t>
            </a:r>
          </a:p>
          <a:p>
            <a:pPr>
              <a:buNone/>
            </a:pPr>
            <a:r>
              <a:rPr lang="en-US" sz="1600" dirty="0">
                <a:solidFill>
                  <a:srgbClr val="002060"/>
                </a:solidFill>
                <a:effectLst/>
              </a:rPr>
              <a:t>	    iPixelAddr += wStride; //32-bit address will increment by 4 bytes</a:t>
            </a:r>
          </a:p>
          <a:p>
            <a:pPr>
              <a:buNone/>
            </a:pPr>
            <a:r>
              <a:rPr lang="en-US" sz="1600" dirty="0">
                <a:solidFill>
                  <a:srgbClr val="002060"/>
                </a:solidFill>
                <a:effectLst/>
              </a:rPr>
              <a:t> 	}</a:t>
            </a:r>
          </a:p>
          <a:p>
            <a:pPr>
              <a:buNone/>
            </a:pPr>
            <a:r>
              <a:rPr lang="en-US" sz="1600" dirty="0">
                <a:solidFill>
                  <a:srgbClr val="002060"/>
                </a:solidFill>
                <a:effectLst/>
              </a:rPr>
              <a:t>}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859568" y="3855801"/>
            <a:ext cx="7124700" cy="338554"/>
          </a:xfrm>
          <a:prstGeom prst="rect">
            <a:avLst/>
          </a:prstGeom>
          <a:solidFill>
            <a:srgbClr val="FFFF00"/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sz="1600" dirty="0">
                <a:solidFill>
                  <a:srgbClr val="002060"/>
                </a:solidFill>
                <a:effectLst/>
              </a:rPr>
              <a:t>0  1                                                                                          stride-1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59568" y="4389201"/>
            <a:ext cx="7124700" cy="338554"/>
          </a:xfrm>
          <a:prstGeom prst="rect">
            <a:avLst/>
          </a:prstGeom>
          <a:solidFill>
            <a:srgbClr val="FFFF00"/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sz="1600" dirty="0">
                <a:solidFill>
                  <a:srgbClr val="002060"/>
                </a:solidFill>
                <a:effectLst/>
              </a:rPr>
              <a:t>1xstride=3200                                                                        2*stride-1</a:t>
            </a:r>
          </a:p>
        </p:txBody>
      </p:sp>
      <p:sp>
        <p:nvSpPr>
          <p:cNvPr id="10" name="Rectangle 9"/>
          <p:cNvSpPr/>
          <p:nvPr/>
        </p:nvSpPr>
        <p:spPr>
          <a:xfrm>
            <a:off x="1021368" y="3819814"/>
            <a:ext cx="76200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 dirty="0">
                <a:solidFill>
                  <a:srgbClr val="002060"/>
                </a:solidFill>
                <a:effectLst/>
              </a:rPr>
              <a:t>0</a:t>
            </a:r>
          </a:p>
          <a:p>
            <a:pPr>
              <a:buNone/>
            </a:pPr>
            <a:endParaRPr lang="en-US" sz="1600" dirty="0">
              <a:solidFill>
                <a:srgbClr val="002060"/>
              </a:solidFill>
              <a:effectLst/>
            </a:endParaRPr>
          </a:p>
          <a:p>
            <a:pPr>
              <a:buNone/>
            </a:pPr>
            <a:r>
              <a:rPr lang="en-US" sz="1600" dirty="0">
                <a:solidFill>
                  <a:srgbClr val="002060"/>
                </a:solidFill>
                <a:effectLst/>
              </a:rPr>
              <a:t>3200</a:t>
            </a:r>
          </a:p>
          <a:p>
            <a:pPr>
              <a:buNone/>
            </a:pPr>
            <a:endParaRPr lang="en-US" sz="1600" dirty="0">
              <a:solidFill>
                <a:srgbClr val="002060"/>
              </a:solidFill>
              <a:effectLst/>
            </a:endParaRPr>
          </a:p>
          <a:p>
            <a:pPr>
              <a:buNone/>
            </a:pPr>
            <a:r>
              <a:rPr lang="en-US" sz="1600" dirty="0">
                <a:solidFill>
                  <a:srgbClr val="002060"/>
                </a:solidFill>
                <a:effectLst/>
              </a:rPr>
              <a:t>6400</a:t>
            </a:r>
          </a:p>
          <a:p>
            <a:pPr>
              <a:buNone/>
            </a:pPr>
            <a:endParaRPr lang="en-US" sz="1600" dirty="0">
              <a:solidFill>
                <a:srgbClr val="002060"/>
              </a:solidFill>
              <a:effectLst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845961" y="4917000"/>
            <a:ext cx="7124700" cy="338554"/>
          </a:xfrm>
          <a:prstGeom prst="rect">
            <a:avLst/>
          </a:prstGeom>
          <a:solidFill>
            <a:srgbClr val="FFFF00"/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sz="1600" dirty="0">
                <a:solidFill>
                  <a:srgbClr val="002060"/>
                </a:solidFill>
                <a:effectLst/>
              </a:rPr>
              <a:t>2xstride=6400                                                                    </a:t>
            </a:r>
          </a:p>
        </p:txBody>
      </p:sp>
      <p:sp>
        <p:nvSpPr>
          <p:cNvPr id="2" name="Rectangle 1"/>
          <p:cNvSpPr/>
          <p:nvPr/>
        </p:nvSpPr>
        <p:spPr>
          <a:xfrm>
            <a:off x="1836338" y="3291623"/>
            <a:ext cx="70387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None/>
            </a:pPr>
            <a:r>
              <a:rPr lang="en-US" sz="1800" dirty="0">
                <a:solidFill>
                  <a:srgbClr val="002060"/>
                </a:solidFill>
                <a:effectLst/>
              </a:rPr>
              <a:t>iPixelAddr += wStride; //will increment iPixelAddr by 800x4 bytes </a:t>
            </a:r>
            <a:endParaRPr lang="en-US" sz="1800" dirty="0"/>
          </a:p>
        </p:txBody>
      </p:sp>
      <p:sp>
        <p:nvSpPr>
          <p:cNvPr id="12" name="Rectangle 11"/>
          <p:cNvSpPr/>
          <p:nvPr/>
        </p:nvSpPr>
        <p:spPr>
          <a:xfrm>
            <a:off x="202218" y="3465612"/>
            <a:ext cx="16002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 dirty="0">
                <a:solidFill>
                  <a:srgbClr val="002060"/>
                </a:solidFill>
                <a:effectLst/>
              </a:rPr>
              <a:t>iPixelAddr</a:t>
            </a:r>
          </a:p>
        </p:txBody>
      </p:sp>
      <p:cxnSp>
        <p:nvCxnSpPr>
          <p:cNvPr id="13" name="Straight Arrow Connector 12"/>
          <p:cNvCxnSpPr/>
          <p:nvPr/>
        </p:nvCxnSpPr>
        <p:spPr bwMode="auto">
          <a:xfrm>
            <a:off x="961497" y="4025078"/>
            <a:ext cx="0" cy="2116723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rgbClr val="C00000"/>
            </a:solidFill>
            <a:prstDash val="solid"/>
            <a:miter lim="800000"/>
            <a:headEnd type="none" w="med" len="med"/>
            <a:tailEnd type="triangle"/>
          </a:ln>
          <a:effectLst/>
        </p:spPr>
      </p:cxnSp>
      <p:sp>
        <p:nvSpPr>
          <p:cNvPr id="15" name="Rectangle 14"/>
          <p:cNvSpPr/>
          <p:nvPr/>
        </p:nvSpPr>
        <p:spPr>
          <a:xfrm>
            <a:off x="209134" y="3880032"/>
            <a:ext cx="953332" cy="24068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 dirty="0">
                <a:solidFill>
                  <a:srgbClr val="002060"/>
                </a:solidFill>
                <a:effectLst/>
              </a:rPr>
              <a:t>Ycoi=</a:t>
            </a:r>
          </a:p>
          <a:p>
            <a:pPr>
              <a:buNone/>
            </a:pPr>
            <a:r>
              <a:rPr lang="en-US" sz="1600" dirty="0">
                <a:solidFill>
                  <a:srgbClr val="002060"/>
                </a:solidFill>
                <a:effectLst/>
              </a:rPr>
              <a:t>0</a:t>
            </a:r>
          </a:p>
          <a:p>
            <a:pPr>
              <a:buNone/>
            </a:pPr>
            <a:r>
              <a:rPr lang="en-US" sz="1600" dirty="0">
                <a:solidFill>
                  <a:srgbClr val="002060"/>
                </a:solidFill>
                <a:effectLst/>
              </a:rPr>
              <a:t>1</a:t>
            </a:r>
          </a:p>
          <a:p>
            <a:pPr>
              <a:buNone/>
            </a:pPr>
            <a:endParaRPr lang="en-US" sz="1600" dirty="0">
              <a:solidFill>
                <a:srgbClr val="002060"/>
              </a:solidFill>
              <a:effectLst/>
            </a:endParaRPr>
          </a:p>
          <a:p>
            <a:pPr>
              <a:buNone/>
            </a:pPr>
            <a:r>
              <a:rPr lang="en-US" sz="1600" dirty="0">
                <a:solidFill>
                  <a:srgbClr val="002060"/>
                </a:solidFill>
                <a:effectLst/>
              </a:rPr>
              <a:t>.</a:t>
            </a:r>
          </a:p>
          <a:p>
            <a:pPr>
              <a:buNone/>
            </a:pPr>
            <a:r>
              <a:rPr lang="en-US" sz="1600" dirty="0">
                <a:solidFill>
                  <a:srgbClr val="002060"/>
                </a:solidFill>
                <a:effectLst/>
              </a:rPr>
              <a:t>.</a:t>
            </a:r>
          </a:p>
          <a:p>
            <a:pPr>
              <a:buNone/>
            </a:pPr>
            <a:endParaRPr lang="en-US" sz="1600" dirty="0">
              <a:solidFill>
                <a:srgbClr val="002060"/>
              </a:solidFill>
              <a:effectLst/>
            </a:endParaRPr>
          </a:p>
          <a:p>
            <a:pPr>
              <a:buNone/>
            </a:pPr>
            <a:r>
              <a:rPr lang="en-US" sz="1600" dirty="0">
                <a:solidFill>
                  <a:srgbClr val="002060"/>
                </a:solidFill>
                <a:effectLst/>
              </a:rPr>
              <a:t>579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783368" y="5691702"/>
            <a:ext cx="667483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 dirty="0">
                <a:solidFill>
                  <a:srgbClr val="002060"/>
                </a:solidFill>
                <a:effectLst/>
              </a:rPr>
              <a:t>Xcoi=0, 1,             …..                                                799</a:t>
            </a:r>
          </a:p>
        </p:txBody>
      </p:sp>
      <p:cxnSp>
        <p:nvCxnSpPr>
          <p:cNvPr id="17" name="Straight Arrow Connector 16"/>
          <p:cNvCxnSpPr/>
          <p:nvPr/>
        </p:nvCxnSpPr>
        <p:spPr bwMode="auto">
          <a:xfrm>
            <a:off x="2667000" y="6248400"/>
            <a:ext cx="4495800" cy="0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rgbClr val="C00000"/>
            </a:solidFill>
            <a:prstDash val="solid"/>
            <a:miter lim="800000"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8931881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533400"/>
            <a:ext cx="8608359" cy="596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sz="1800" dirty="0">
                <a:solidFill>
                  <a:srgbClr val="002060"/>
                </a:solidFill>
                <a:effectLst/>
              </a:rPr>
              <a:t>u32 vgaBuf[DISPLAY_NUM_FRAMES][DISPLAYDEMO_MAX_FRAME];</a:t>
            </a:r>
          </a:p>
          <a:p>
            <a:pPr>
              <a:buNone/>
            </a:pPr>
            <a:endParaRPr lang="en-US" sz="1800" dirty="0">
              <a:solidFill>
                <a:srgbClr val="002060"/>
              </a:solidFill>
              <a:effectLst/>
            </a:endParaRPr>
          </a:p>
          <a:p>
            <a:pPr>
              <a:buNone/>
            </a:pPr>
            <a:r>
              <a:rPr lang="en-US" sz="1800" dirty="0">
                <a:solidFill>
                  <a:srgbClr val="002060"/>
                </a:solidFill>
                <a:effectLst/>
              </a:rPr>
              <a:t>void DisplayDemoPrintTest(u32 *frame, u32 width, u32 height, u32 stride, int pattern)</a:t>
            </a:r>
          </a:p>
          <a:p>
            <a:pPr>
              <a:buNone/>
            </a:pPr>
            <a:r>
              <a:rPr lang="en-US" sz="1800" dirty="0">
                <a:solidFill>
                  <a:srgbClr val="002060"/>
                </a:solidFill>
                <a:effectLst/>
              </a:rPr>
              <a:t>//width = 800; height=600; stride=88x4; </a:t>
            </a:r>
          </a:p>
          <a:p>
            <a:pPr>
              <a:buNone/>
            </a:pPr>
            <a:r>
              <a:rPr lang="en-US" sz="1800" dirty="0">
                <a:solidFill>
                  <a:srgbClr val="002060"/>
                </a:solidFill>
                <a:effectLst/>
              </a:rPr>
              <a:t>{</a:t>
            </a:r>
          </a:p>
          <a:p>
            <a:pPr>
              <a:buNone/>
            </a:pPr>
            <a:r>
              <a:rPr lang="en-US" sz="1800" dirty="0">
                <a:solidFill>
                  <a:srgbClr val="002060"/>
                </a:solidFill>
                <a:effectLst/>
              </a:rPr>
              <a:t>u32 xcoi, ycoi;</a:t>
            </a:r>
          </a:p>
          <a:p>
            <a:pPr>
              <a:buNone/>
            </a:pPr>
            <a:r>
              <a:rPr lang="en-US" sz="1800" dirty="0">
                <a:solidFill>
                  <a:srgbClr val="002060"/>
                </a:solidFill>
                <a:effectLst/>
              </a:rPr>
              <a:t>u32 iPixelAddr;</a:t>
            </a:r>
          </a:p>
          <a:p>
            <a:pPr>
              <a:buNone/>
            </a:pPr>
            <a:r>
              <a:rPr lang="en-US" sz="1800" dirty="0">
                <a:solidFill>
                  <a:srgbClr val="002060"/>
                </a:solidFill>
                <a:effectLst/>
              </a:rPr>
              <a:t>u32 wStride;</a:t>
            </a:r>
          </a:p>
          <a:p>
            <a:pPr>
              <a:buNone/>
            </a:pPr>
            <a:r>
              <a:rPr lang="en-US" sz="1800" dirty="0">
                <a:solidFill>
                  <a:srgbClr val="002060"/>
                </a:solidFill>
                <a:effectLst/>
              </a:rPr>
              <a:t>u32 wRed, wBlue, wGreen, wColor;</a:t>
            </a:r>
          </a:p>
          <a:p>
            <a:pPr>
              <a:buNone/>
            </a:pPr>
            <a:r>
              <a:rPr lang="en-US" sz="1800" dirty="0">
                <a:solidFill>
                  <a:srgbClr val="002060"/>
                </a:solidFill>
                <a:effectLst/>
              </a:rPr>
              <a:t>u32 wCurrentInt;</a:t>
            </a:r>
          </a:p>
          <a:p>
            <a:pPr>
              <a:buNone/>
            </a:pPr>
            <a:r>
              <a:rPr lang="en-US" sz="1800" dirty="0">
                <a:solidFill>
                  <a:srgbClr val="002060"/>
                </a:solidFill>
                <a:effectLst/>
              </a:rPr>
              <a:t>double fRed, fBlue, fGreen, fColor;</a:t>
            </a:r>
          </a:p>
          <a:p>
            <a:pPr>
              <a:buNone/>
            </a:pPr>
            <a:r>
              <a:rPr lang="en-US" sz="1800" dirty="0">
                <a:solidFill>
                  <a:srgbClr val="002060"/>
                </a:solidFill>
                <a:effectLst/>
              </a:rPr>
              <a:t>u32 xLeft, xMid, xRight, xInt;</a:t>
            </a:r>
          </a:p>
          <a:p>
            <a:pPr>
              <a:buNone/>
            </a:pPr>
            <a:r>
              <a:rPr lang="en-US" sz="1800" dirty="0">
                <a:solidFill>
                  <a:srgbClr val="002060"/>
                </a:solidFill>
                <a:effectLst/>
              </a:rPr>
              <a:t>u32 yMid, yInt;</a:t>
            </a:r>
          </a:p>
          <a:p>
            <a:pPr>
              <a:buNone/>
            </a:pPr>
            <a:r>
              <a:rPr lang="en-US" sz="1800" dirty="0">
                <a:solidFill>
                  <a:srgbClr val="002060"/>
                </a:solidFill>
                <a:effectLst/>
              </a:rPr>
              <a:t>double xInc, yInc;</a:t>
            </a:r>
          </a:p>
          <a:p>
            <a:pPr>
              <a:buNone/>
            </a:pPr>
            <a:endParaRPr lang="en-US" sz="1800" dirty="0">
              <a:solidFill>
                <a:srgbClr val="002060"/>
              </a:solidFill>
              <a:effectLst/>
            </a:endParaRPr>
          </a:p>
          <a:p>
            <a:pPr>
              <a:buNone/>
            </a:pPr>
            <a:endParaRPr lang="en-US" sz="1800" dirty="0">
              <a:solidFill>
                <a:srgbClr val="002060"/>
              </a:solidFill>
              <a:effectLst/>
            </a:endParaRPr>
          </a:p>
          <a:p>
            <a:pPr>
              <a:buNone/>
            </a:pPr>
            <a:r>
              <a:rPr lang="en-US" sz="1800" dirty="0">
                <a:solidFill>
                  <a:srgbClr val="002060"/>
                </a:solidFill>
                <a:effectLst/>
              </a:rPr>
              <a:t>switch (pattern)	//two patterns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240937" y="2286000"/>
            <a:ext cx="491490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sz="2000" dirty="0">
                <a:solidFill>
                  <a:srgbClr val="002060"/>
                </a:solidFill>
                <a:effectLst/>
              </a:rPr>
              <a:t>Seven color bars = width/7=800/7=114</a:t>
            </a:r>
          </a:p>
          <a:p>
            <a:pPr>
              <a:buNone/>
            </a:pPr>
            <a:endParaRPr lang="en-US" sz="2000" dirty="0">
              <a:solidFill>
                <a:srgbClr val="002060"/>
              </a:solidFill>
              <a:effectLst/>
            </a:endParaRPr>
          </a:p>
          <a:p>
            <a:pPr>
              <a:buNone/>
            </a:pPr>
            <a:r>
              <a:rPr lang="en-US" sz="2000" dirty="0">
                <a:solidFill>
                  <a:srgbClr val="002060"/>
                </a:solidFill>
                <a:effectLst/>
              </a:rPr>
              <a:t>wStride=stride/4=800</a:t>
            </a:r>
          </a:p>
          <a:p>
            <a:pPr>
              <a:buNone/>
            </a:pPr>
            <a:endParaRPr lang="en-US" sz="2000" dirty="0">
              <a:solidFill>
                <a:srgbClr val="002060"/>
              </a:solidFill>
              <a:effectLst/>
            </a:endParaRPr>
          </a:p>
          <a:p>
            <a:pPr>
              <a:buNone/>
            </a:pPr>
            <a:r>
              <a:rPr lang="en-US" sz="2000" dirty="0">
                <a:solidFill>
                  <a:srgbClr val="002060"/>
                </a:solidFill>
                <a:effectLst/>
              </a:rPr>
              <a:t>Bar index:</a:t>
            </a:r>
          </a:p>
          <a:p>
            <a:pPr>
              <a:buNone/>
            </a:pPr>
            <a:r>
              <a:rPr lang="en-US" sz="2000" dirty="0">
                <a:solidFill>
                  <a:srgbClr val="002060"/>
                </a:solidFill>
                <a:effectLst/>
              </a:rPr>
              <a:t>xInt = width/7, number of pixels per bar</a:t>
            </a:r>
          </a:p>
          <a:p>
            <a:pPr>
              <a:buNone/>
            </a:pPr>
            <a:r>
              <a:rPr lang="en-US" sz="2000" dirty="0">
                <a:solidFill>
                  <a:srgbClr val="002060"/>
                </a:solidFill>
                <a:effectLst/>
              </a:rPr>
              <a:t>Color increment by 2 across pixels in one bar:</a:t>
            </a:r>
          </a:p>
          <a:p>
            <a:pPr>
              <a:buNone/>
            </a:pPr>
            <a:r>
              <a:rPr lang="en-US" sz="2000" dirty="0">
                <a:solidFill>
                  <a:srgbClr val="002060"/>
                </a:solidFill>
                <a:effectLst/>
              </a:rPr>
              <a:t>xInc is color index = 256/114=2 </a:t>
            </a:r>
          </a:p>
          <a:p>
            <a:pPr>
              <a:buNone/>
            </a:pPr>
            <a:endParaRPr lang="en-US" sz="2000" dirty="0">
              <a:solidFill>
                <a:srgbClr val="002060"/>
              </a:solidFill>
              <a:effectLst/>
            </a:endParaRPr>
          </a:p>
          <a:p>
            <a:pPr>
              <a:buNone/>
            </a:pPr>
            <a:r>
              <a:rPr lang="en-US" sz="2000" dirty="0">
                <a:solidFill>
                  <a:srgbClr val="002060"/>
                </a:solidFill>
                <a:effectLst/>
              </a:rPr>
              <a:t>wCurrentInt is current bar number 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Color Generation: DISPLAYDEMO_PATTERN_1: 7 color bars</a:t>
            </a:r>
            <a:endParaRPr lang="en-US" dirty="0">
              <a:solidFill>
                <a:schemeClr val="accent6">
                  <a:lumMod val="75000"/>
                </a:schemeClr>
              </a:solidFill>
              <a:latin typeface="Arial"/>
              <a:ea typeface="ＭＳ Ｐゴシック" charset="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10585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Color Generation: DISPLAYDEMO_PATTERN_1: 7 color bars</a:t>
            </a:r>
            <a:endParaRPr lang="en-US" dirty="0">
              <a:solidFill>
                <a:schemeClr val="accent6">
                  <a:lumMod val="75000"/>
                </a:schemeClr>
              </a:solidFill>
              <a:latin typeface="Arial"/>
              <a:ea typeface="ＭＳ Ｐゴシック" charset="0"/>
              <a:cs typeface="Arial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Divide the screen into 7 vertical bars</a:t>
            </a:r>
          </a:p>
          <a:p>
            <a:pPr lvl="1"/>
            <a:r>
              <a:rPr lang="en-US" dirty="0"/>
              <a:t>Each bar has 800/7=114 pixels</a:t>
            </a:r>
          </a:p>
          <a:p>
            <a:r>
              <a:rPr lang="en-US" dirty="0"/>
              <a:t>Bar 1 is red only; Bar 2 is blue only and Bar 4 is green only</a:t>
            </a:r>
          </a:p>
          <a:p>
            <a:r>
              <a:rPr lang="en-US" dirty="0"/>
              <a:t>8-bit Color (0-255) is divided with the number of pixels in one bar</a:t>
            </a:r>
          </a:p>
          <a:p>
            <a:pPr lvl="1"/>
            <a:r>
              <a:rPr lang="en-US" dirty="0"/>
              <a:t>256/114=2</a:t>
            </a:r>
          </a:p>
          <a:p>
            <a:pPr lvl="1"/>
            <a:r>
              <a:rPr lang="en-US" dirty="0"/>
              <a:t>Initial color is 0 and is incremented by 2 as pixel increases from 0 to 113</a:t>
            </a:r>
          </a:p>
          <a:p>
            <a:r>
              <a:rPr lang="en-US" dirty="0"/>
              <a:t>Each pixel in one column will get the same color</a:t>
            </a:r>
          </a:p>
          <a:p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5370666"/>
              </p:ext>
            </p:extLst>
          </p:nvPr>
        </p:nvGraphicFramePr>
        <p:xfrm>
          <a:off x="838200" y="3962400"/>
          <a:ext cx="6858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7250">
                  <a:extLst>
                    <a:ext uri="{9D8B030D-6E8A-4147-A177-3AD203B41FA5}">
                      <a16:colId xmlns:a16="http://schemas.microsoft.com/office/drawing/2014/main" val="3230485235"/>
                    </a:ext>
                  </a:extLst>
                </a:gridCol>
                <a:gridCol w="857250">
                  <a:extLst>
                    <a:ext uri="{9D8B030D-6E8A-4147-A177-3AD203B41FA5}">
                      <a16:colId xmlns:a16="http://schemas.microsoft.com/office/drawing/2014/main" val="2617891901"/>
                    </a:ext>
                  </a:extLst>
                </a:gridCol>
                <a:gridCol w="857250">
                  <a:extLst>
                    <a:ext uri="{9D8B030D-6E8A-4147-A177-3AD203B41FA5}">
                      <a16:colId xmlns:a16="http://schemas.microsoft.com/office/drawing/2014/main" val="1153244667"/>
                    </a:ext>
                  </a:extLst>
                </a:gridCol>
                <a:gridCol w="857250">
                  <a:extLst>
                    <a:ext uri="{9D8B030D-6E8A-4147-A177-3AD203B41FA5}">
                      <a16:colId xmlns:a16="http://schemas.microsoft.com/office/drawing/2014/main" val="2639094476"/>
                    </a:ext>
                  </a:extLst>
                </a:gridCol>
                <a:gridCol w="857250">
                  <a:extLst>
                    <a:ext uri="{9D8B030D-6E8A-4147-A177-3AD203B41FA5}">
                      <a16:colId xmlns:a16="http://schemas.microsoft.com/office/drawing/2014/main" val="1336463964"/>
                    </a:ext>
                  </a:extLst>
                </a:gridCol>
                <a:gridCol w="857250">
                  <a:extLst>
                    <a:ext uri="{9D8B030D-6E8A-4147-A177-3AD203B41FA5}">
                      <a16:colId xmlns:a16="http://schemas.microsoft.com/office/drawing/2014/main" val="1738746403"/>
                    </a:ext>
                  </a:extLst>
                </a:gridCol>
                <a:gridCol w="857250">
                  <a:extLst>
                    <a:ext uri="{9D8B030D-6E8A-4147-A177-3AD203B41FA5}">
                      <a16:colId xmlns:a16="http://schemas.microsoft.com/office/drawing/2014/main" val="1846561045"/>
                    </a:ext>
                  </a:extLst>
                </a:gridCol>
                <a:gridCol w="857250">
                  <a:extLst>
                    <a:ext uri="{9D8B030D-6E8A-4147-A177-3AD203B41FA5}">
                      <a16:colId xmlns:a16="http://schemas.microsoft.com/office/drawing/2014/main" val="40073561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42859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12372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35566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Green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19672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044752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Color Generation: DISPLAYDEMO_PATTERN_1</a:t>
            </a:r>
            <a:endParaRPr lang="en-US" dirty="0">
              <a:solidFill>
                <a:schemeClr val="accent6">
                  <a:lumMod val="75000"/>
                </a:schemeClr>
              </a:solidFill>
              <a:latin typeface="Arial"/>
              <a:ea typeface="ＭＳ Ｐゴシック" charset="0"/>
              <a:cs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678604" y="6477000"/>
            <a:ext cx="244490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effectLst/>
              </a:rPr>
              <a:t>AXI Video Direct Memory Access v6.2 pg020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3200400"/>
            <a:ext cx="8001000" cy="2981294"/>
          </a:xfrm>
          <a:prstGeom prst="rect">
            <a:avLst/>
          </a:prstGeom>
        </p:spPr>
      </p:pic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6709090"/>
              </p:ext>
            </p:extLst>
          </p:nvPr>
        </p:nvGraphicFramePr>
        <p:xfrm>
          <a:off x="1295400" y="990600"/>
          <a:ext cx="6858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7250">
                  <a:extLst>
                    <a:ext uri="{9D8B030D-6E8A-4147-A177-3AD203B41FA5}">
                      <a16:colId xmlns:a16="http://schemas.microsoft.com/office/drawing/2014/main" val="3230485235"/>
                    </a:ext>
                  </a:extLst>
                </a:gridCol>
                <a:gridCol w="857250">
                  <a:extLst>
                    <a:ext uri="{9D8B030D-6E8A-4147-A177-3AD203B41FA5}">
                      <a16:colId xmlns:a16="http://schemas.microsoft.com/office/drawing/2014/main" val="2617891901"/>
                    </a:ext>
                  </a:extLst>
                </a:gridCol>
                <a:gridCol w="857250">
                  <a:extLst>
                    <a:ext uri="{9D8B030D-6E8A-4147-A177-3AD203B41FA5}">
                      <a16:colId xmlns:a16="http://schemas.microsoft.com/office/drawing/2014/main" val="1153244667"/>
                    </a:ext>
                  </a:extLst>
                </a:gridCol>
                <a:gridCol w="857250">
                  <a:extLst>
                    <a:ext uri="{9D8B030D-6E8A-4147-A177-3AD203B41FA5}">
                      <a16:colId xmlns:a16="http://schemas.microsoft.com/office/drawing/2014/main" val="2639094476"/>
                    </a:ext>
                  </a:extLst>
                </a:gridCol>
                <a:gridCol w="857250">
                  <a:extLst>
                    <a:ext uri="{9D8B030D-6E8A-4147-A177-3AD203B41FA5}">
                      <a16:colId xmlns:a16="http://schemas.microsoft.com/office/drawing/2014/main" val="1336463964"/>
                    </a:ext>
                  </a:extLst>
                </a:gridCol>
                <a:gridCol w="857250">
                  <a:extLst>
                    <a:ext uri="{9D8B030D-6E8A-4147-A177-3AD203B41FA5}">
                      <a16:colId xmlns:a16="http://schemas.microsoft.com/office/drawing/2014/main" val="1738746403"/>
                    </a:ext>
                  </a:extLst>
                </a:gridCol>
                <a:gridCol w="857250">
                  <a:extLst>
                    <a:ext uri="{9D8B030D-6E8A-4147-A177-3AD203B41FA5}">
                      <a16:colId xmlns:a16="http://schemas.microsoft.com/office/drawing/2014/main" val="1846561045"/>
                    </a:ext>
                  </a:extLst>
                </a:gridCol>
                <a:gridCol w="857250">
                  <a:extLst>
                    <a:ext uri="{9D8B030D-6E8A-4147-A177-3AD203B41FA5}">
                      <a16:colId xmlns:a16="http://schemas.microsoft.com/office/drawing/2014/main" val="40073561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42859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12372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35566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Green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19672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25274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Zybo Base System Design</a:t>
            </a:r>
            <a:endParaRPr lang="en-US" dirty="0">
              <a:solidFill>
                <a:schemeClr val="accent6">
                  <a:lumMod val="75000"/>
                </a:schemeClr>
              </a:solidFill>
              <a:latin typeface="Arial"/>
              <a:ea typeface="ＭＳ Ｐゴシック" charset="0"/>
              <a:cs typeface="Arial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Available from Digilent: </a:t>
            </a:r>
          </a:p>
          <a:p>
            <a:pPr lvl="1"/>
            <a:r>
              <a:rPr lang="en-US" dirty="0">
                <a:hlinkClick r:id="rId2"/>
              </a:rPr>
              <a:t>https://reference.digilentinc.com/reference/programmable-logic/zybo/start</a:t>
            </a:r>
            <a:r>
              <a:rPr lang="en-US" dirty="0"/>
              <a:t>: Additional Resources-&gt; Zybo Base System Design(Deprecated)</a:t>
            </a:r>
          </a:p>
          <a:p>
            <a:r>
              <a:rPr lang="en-US" dirty="0"/>
              <a:t>The block design is for Vivado 2014 and therefore it could not be opened with Vivado 2015 because </a:t>
            </a:r>
            <a:r>
              <a:rPr lang="en-US" dirty="0" err="1"/>
              <a:t>axi_vdma</a:t>
            </a:r>
            <a:r>
              <a:rPr lang="en-US" dirty="0"/>
              <a:t> module was version 6.1 while </a:t>
            </a:r>
            <a:r>
              <a:rPr lang="en-US" dirty="0" err="1"/>
              <a:t>axi_vdma</a:t>
            </a:r>
            <a:r>
              <a:rPr lang="en-US" dirty="0"/>
              <a:t> module in Vivado 2015 is version 6.2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A new block design would need to be created from scratch.</a:t>
            </a:r>
          </a:p>
          <a:p>
            <a:r>
              <a:rPr lang="en-US" dirty="0"/>
              <a:t>Zybo base design lib folder contains display module axi_dispctrl_1.0.</a:t>
            </a:r>
          </a:p>
          <a:p>
            <a:r>
              <a:rPr lang="en-US" dirty="0"/>
              <a:t>To add this lib folder to your Vivado project, </a:t>
            </a:r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053" y="2895600"/>
            <a:ext cx="7725992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4371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502819"/>
            <a:ext cx="8608359" cy="621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sz="1400" dirty="0">
                <a:solidFill>
                  <a:srgbClr val="002060"/>
                </a:solidFill>
                <a:effectLst/>
              </a:rPr>
              <a:t>case DISPLAYDEMO_PATTERN_1:</a:t>
            </a:r>
          </a:p>
          <a:p>
            <a:pPr>
              <a:buNone/>
            </a:pPr>
            <a:r>
              <a:rPr lang="en-US" sz="1400" dirty="0">
                <a:solidFill>
                  <a:srgbClr val="002060"/>
                </a:solidFill>
                <a:effectLst/>
              </a:rPr>
              <a:t>wStride = stride / 4; /* Find the stride in 32-bit words */</a:t>
            </a:r>
          </a:p>
          <a:p>
            <a:pPr>
              <a:buNone/>
            </a:pPr>
            <a:r>
              <a:rPr lang="en-US" sz="1400" dirty="0">
                <a:solidFill>
                  <a:srgbClr val="002060"/>
                </a:solidFill>
                <a:effectLst/>
              </a:rPr>
              <a:t>xInt = width / 7; //Seven intervals, each with width/7 pixels; seven color bars 800/7</a:t>
            </a:r>
          </a:p>
          <a:p>
            <a:pPr>
              <a:buNone/>
            </a:pPr>
            <a:r>
              <a:rPr lang="en-US" sz="1400" dirty="0">
                <a:solidFill>
                  <a:srgbClr val="002060"/>
                </a:solidFill>
                <a:effectLst/>
              </a:rPr>
              <a:t>//256 color intensities per interval. Notice that overflow is handled for this pattern.</a:t>
            </a:r>
          </a:p>
          <a:p>
            <a:pPr>
              <a:buNone/>
            </a:pPr>
            <a:r>
              <a:rPr lang="en-US" sz="1400" dirty="0">
                <a:solidFill>
                  <a:srgbClr val="002060"/>
                </a:solidFill>
                <a:effectLst/>
              </a:rPr>
              <a:t>xInc = 256.0 / ((double) xInt); 	//color change based on bar number</a:t>
            </a:r>
          </a:p>
          <a:p>
            <a:pPr>
              <a:buNone/>
            </a:pPr>
            <a:r>
              <a:rPr lang="en-US" sz="1400" dirty="0">
                <a:solidFill>
                  <a:srgbClr val="002060"/>
                </a:solidFill>
                <a:effectLst/>
              </a:rPr>
              <a:t>fColor = 0.0;</a:t>
            </a:r>
          </a:p>
          <a:p>
            <a:pPr>
              <a:buNone/>
            </a:pPr>
            <a:r>
              <a:rPr lang="en-US" sz="1400" dirty="0">
                <a:solidFill>
                  <a:srgbClr val="002060"/>
                </a:solidFill>
                <a:effectLst/>
              </a:rPr>
              <a:t>wCurrentInt = 1;	//current bar from 1 to 7</a:t>
            </a:r>
          </a:p>
          <a:p>
            <a:pPr>
              <a:buNone/>
            </a:pPr>
            <a:r>
              <a:rPr lang="en-US" sz="1400" dirty="0">
                <a:solidFill>
                  <a:srgbClr val="002060"/>
                </a:solidFill>
                <a:effectLst/>
              </a:rPr>
              <a:t>for(xcoi = 0; xcoi &lt; width; xcoi++)	//column by column, width == number of pixels=800</a:t>
            </a:r>
          </a:p>
          <a:p>
            <a:pPr>
              <a:buNone/>
            </a:pPr>
            <a:r>
              <a:rPr lang="en-US" sz="1400" dirty="0">
                <a:solidFill>
                  <a:srgbClr val="002060"/>
                </a:solidFill>
                <a:effectLst/>
              </a:rPr>
              <a:t>{</a:t>
            </a:r>
          </a:p>
          <a:p>
            <a:pPr>
              <a:buNone/>
            </a:pPr>
            <a:r>
              <a:rPr lang="en-US" sz="1400" dirty="0">
                <a:solidFill>
                  <a:srgbClr val="002060"/>
                </a:solidFill>
                <a:effectLst/>
              </a:rPr>
              <a:t>	if (wCurrentInt &amp; 0b001) fRed = fColor; else fRed = 0.0;	//red for bar 1</a:t>
            </a:r>
          </a:p>
          <a:p>
            <a:pPr>
              <a:buNone/>
            </a:pPr>
            <a:r>
              <a:rPr lang="en-US" sz="1400" dirty="0">
                <a:solidFill>
                  <a:srgbClr val="002060"/>
                </a:solidFill>
                <a:effectLst/>
              </a:rPr>
              <a:t>	if (wCurrentInt &amp; 0b010) fBlue = fColor; else fBlue = 0.0;	//blue for bar 2</a:t>
            </a:r>
          </a:p>
          <a:p>
            <a:pPr>
              <a:buNone/>
            </a:pPr>
            <a:r>
              <a:rPr lang="en-US" sz="1400" dirty="0">
                <a:solidFill>
                  <a:srgbClr val="002060"/>
                </a:solidFill>
                <a:effectLst/>
              </a:rPr>
              <a:t>	if (wCurrentInt &amp; 0b100) fGreen = fColor; else   fGreen = 0.0;	//green for bar 4</a:t>
            </a:r>
          </a:p>
          <a:p>
            <a:pPr>
              <a:buNone/>
            </a:pPr>
            <a:r>
              <a:rPr lang="en-US" sz="1400" dirty="0">
                <a:solidFill>
                  <a:srgbClr val="002060"/>
                </a:solidFill>
                <a:effectLst/>
              </a:rPr>
              <a:t>/* Just draw white in the last partial interval (when width is not divisible by 7) */</a:t>
            </a:r>
          </a:p>
          <a:p>
            <a:pPr>
              <a:buNone/>
            </a:pPr>
            <a:r>
              <a:rPr lang="en-US" sz="1400" dirty="0">
                <a:solidFill>
                  <a:srgbClr val="002060"/>
                </a:solidFill>
                <a:effectLst/>
              </a:rPr>
              <a:t>	if (wCurrentInt &gt; 7) { wColor = 0x00FFFFFF; }	//32 bit color per pixel</a:t>
            </a:r>
          </a:p>
          <a:p>
            <a:pPr>
              <a:buNone/>
            </a:pPr>
            <a:r>
              <a:rPr lang="en-US" sz="1400" dirty="0">
                <a:solidFill>
                  <a:srgbClr val="002060"/>
                </a:solidFill>
                <a:effectLst/>
              </a:rPr>
              <a:t>	else {</a:t>
            </a:r>
          </a:p>
          <a:p>
            <a:pPr>
              <a:buNone/>
            </a:pPr>
            <a:r>
              <a:rPr lang="en-US" sz="1400" dirty="0">
                <a:solidFill>
                  <a:srgbClr val="002060"/>
                </a:solidFill>
                <a:effectLst/>
              </a:rPr>
              <a:t>wColor = ((u32) fRed &lt;&lt; BIT_DISPLAY_RED) | ((u32) fBlue &lt;&lt; BIT_DISPLAY_BLUE) | ( (u32) fGreen &lt;&lt; BIT_DISPLAY_GREEN); }  //color packing</a:t>
            </a:r>
          </a:p>
          <a:p>
            <a:pPr>
              <a:buNone/>
            </a:pPr>
            <a:r>
              <a:rPr lang="en-US" sz="1400" dirty="0">
                <a:solidFill>
                  <a:srgbClr val="002060"/>
                </a:solidFill>
                <a:effectLst/>
              </a:rPr>
              <a:t>iPixelAddr = xcoi;</a:t>
            </a:r>
          </a:p>
          <a:p>
            <a:pPr>
              <a:buNone/>
            </a:pPr>
            <a:r>
              <a:rPr lang="en-US" sz="1400" dirty="0">
                <a:solidFill>
                  <a:srgbClr val="002060"/>
                </a:solidFill>
                <a:effectLst/>
              </a:rPr>
              <a:t>// all column will have the same color; height is from 0 to 600</a:t>
            </a:r>
          </a:p>
          <a:p>
            <a:pPr>
              <a:buNone/>
            </a:pPr>
            <a:r>
              <a:rPr lang="en-US" sz="1400" dirty="0">
                <a:solidFill>
                  <a:srgbClr val="002060"/>
                </a:solidFill>
                <a:effectLst/>
              </a:rPr>
              <a:t>	for(ycoi = 0; ycoi &lt; height; ycoi++) { frame[iPixelAddr] = wColor;</a:t>
            </a:r>
          </a:p>
          <a:p>
            <a:pPr>
              <a:buNone/>
            </a:pPr>
            <a:r>
              <a:rPr lang="en-US" sz="1400" dirty="0">
                <a:solidFill>
                  <a:srgbClr val="002060"/>
                </a:solidFill>
                <a:effectLst/>
              </a:rPr>
              <a:t>/* This pattern is printed one vertical line at a time, so the address must be incremented</a:t>
            </a:r>
          </a:p>
          <a:p>
            <a:pPr>
              <a:buNone/>
            </a:pPr>
            <a:r>
              <a:rPr lang="en-US" sz="1400" dirty="0">
                <a:solidFill>
                  <a:srgbClr val="002060"/>
                </a:solidFill>
                <a:effectLst/>
              </a:rPr>
              <a:t> * by the stride instead of just 1. */</a:t>
            </a:r>
          </a:p>
          <a:p>
            <a:pPr>
              <a:buNone/>
            </a:pPr>
            <a:r>
              <a:rPr lang="en-US" sz="1400" dirty="0">
                <a:solidFill>
                  <a:srgbClr val="002060"/>
                </a:solidFill>
                <a:effectLst/>
              </a:rPr>
              <a:t>		iPixelAddr += wStride;	//address</a:t>
            </a:r>
          </a:p>
          <a:p>
            <a:pPr>
              <a:buNone/>
            </a:pPr>
            <a:r>
              <a:rPr lang="en-US" sz="1400" dirty="0">
                <a:solidFill>
                  <a:srgbClr val="002060"/>
                </a:solidFill>
                <a:effectLst/>
              </a:rPr>
              <a:t> 	}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Color Generation: DISPLAYDEMO_PATTERN_1</a:t>
            </a:r>
            <a:endParaRPr lang="en-US" dirty="0">
              <a:solidFill>
                <a:schemeClr val="accent6">
                  <a:lumMod val="75000"/>
                </a:schemeClr>
              </a:solidFill>
              <a:latin typeface="Arial"/>
              <a:ea typeface="ＭＳ Ｐゴシック" charset="0"/>
              <a:cs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678604" y="6477000"/>
            <a:ext cx="244490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effectLst/>
              </a:rPr>
              <a:t>AXI Video Direct Memory Access v6.2 pg020</a:t>
            </a:r>
          </a:p>
        </p:txBody>
      </p:sp>
    </p:spTree>
    <p:extLst>
      <p:ext uri="{BB962C8B-B14F-4D97-AF65-F5344CB8AC3E}">
        <p14:creationId xmlns:p14="http://schemas.microsoft.com/office/powerpoint/2010/main" val="13084369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Color Generation: DISPLAYDEMO_PATTERN_1</a:t>
            </a:r>
            <a:endParaRPr lang="en-US" dirty="0">
              <a:solidFill>
                <a:schemeClr val="accent6">
                  <a:lumMod val="75000"/>
                </a:schemeClr>
              </a:solidFill>
              <a:latin typeface="Arial"/>
              <a:ea typeface="ＭＳ Ｐゴシック" charset="0"/>
              <a:cs typeface="Arial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35641" y="914400"/>
            <a:ext cx="8608359" cy="43581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sz="1800" dirty="0">
                <a:solidFill>
                  <a:srgbClr val="002060"/>
                </a:solidFill>
                <a:effectLst/>
              </a:rPr>
              <a:t>	fColor += xInc;</a:t>
            </a:r>
          </a:p>
          <a:p>
            <a:pPr>
              <a:buNone/>
            </a:pPr>
            <a:r>
              <a:rPr lang="en-US" sz="1800" dirty="0">
                <a:solidFill>
                  <a:srgbClr val="002060"/>
                </a:solidFill>
                <a:effectLst/>
              </a:rPr>
              <a:t>	if (fColor &gt;= 256.0)</a:t>
            </a:r>
          </a:p>
          <a:p>
            <a:pPr>
              <a:buNone/>
            </a:pPr>
            <a:r>
              <a:rPr lang="en-US" sz="1800" dirty="0">
                <a:solidFill>
                  <a:srgbClr val="002060"/>
                </a:solidFill>
                <a:effectLst/>
              </a:rPr>
              <a:t>	{</a:t>
            </a:r>
          </a:p>
          <a:p>
            <a:pPr>
              <a:buNone/>
            </a:pPr>
            <a:r>
              <a:rPr lang="en-US" sz="1800" dirty="0">
                <a:solidFill>
                  <a:srgbClr val="002060"/>
                </a:solidFill>
                <a:effectLst/>
              </a:rPr>
              <a:t>	fColor = 0.0;</a:t>
            </a:r>
          </a:p>
          <a:p>
            <a:pPr>
              <a:buNone/>
            </a:pPr>
            <a:r>
              <a:rPr lang="en-US" sz="1800" dirty="0">
                <a:solidFill>
                  <a:srgbClr val="002060"/>
                </a:solidFill>
                <a:effectLst/>
              </a:rPr>
              <a:t>	wCurrentInt++;</a:t>
            </a:r>
          </a:p>
          <a:p>
            <a:pPr>
              <a:buNone/>
            </a:pPr>
            <a:r>
              <a:rPr lang="en-US" sz="1800" dirty="0">
                <a:solidFill>
                  <a:srgbClr val="002060"/>
                </a:solidFill>
                <a:effectLst/>
              </a:rPr>
              <a:t>	}</a:t>
            </a:r>
          </a:p>
          <a:p>
            <a:pPr>
              <a:buNone/>
            </a:pPr>
            <a:r>
              <a:rPr lang="en-US" sz="1800" dirty="0">
                <a:solidFill>
                  <a:srgbClr val="002060"/>
                </a:solidFill>
                <a:effectLst/>
              </a:rPr>
              <a:t>}</a:t>
            </a:r>
          </a:p>
          <a:p>
            <a:pPr>
              <a:buNone/>
            </a:pPr>
            <a:r>
              <a:rPr lang="en-US" sz="1800" dirty="0">
                <a:solidFill>
                  <a:srgbClr val="002060"/>
                </a:solidFill>
                <a:effectLst/>
              </a:rPr>
              <a:t>/*</a:t>
            </a:r>
          </a:p>
          <a:p>
            <a:pPr>
              <a:buNone/>
            </a:pPr>
            <a:r>
              <a:rPr lang="en-US" sz="1800" dirty="0">
                <a:solidFill>
                  <a:srgbClr val="002060"/>
                </a:solidFill>
                <a:effectLst/>
              </a:rPr>
              <a:t> * Flush the </a:t>
            </a:r>
            <a:r>
              <a:rPr lang="en-US" sz="1800" u="sng" dirty="0">
                <a:solidFill>
                  <a:srgbClr val="002060"/>
                </a:solidFill>
                <a:effectLst/>
              </a:rPr>
              <a:t>framebuffer memory range to ensure changes are written to the</a:t>
            </a:r>
          </a:p>
          <a:p>
            <a:pPr>
              <a:buNone/>
            </a:pPr>
            <a:r>
              <a:rPr lang="en-US" sz="1800" dirty="0">
                <a:solidFill>
                  <a:srgbClr val="002060"/>
                </a:solidFill>
                <a:effectLst/>
              </a:rPr>
              <a:t> * actual memory, and therefore accessible by the VDMA.</a:t>
            </a:r>
          </a:p>
          <a:p>
            <a:pPr>
              <a:buNone/>
            </a:pPr>
            <a:r>
              <a:rPr lang="en-US" sz="1800" dirty="0">
                <a:solidFill>
                  <a:srgbClr val="002060"/>
                </a:solidFill>
                <a:effectLst/>
              </a:rPr>
              <a:t> */</a:t>
            </a:r>
          </a:p>
          <a:p>
            <a:pPr>
              <a:buNone/>
            </a:pPr>
            <a:r>
              <a:rPr lang="en-US" sz="1800" dirty="0">
                <a:solidFill>
                  <a:srgbClr val="002060"/>
                </a:solidFill>
                <a:effectLst/>
              </a:rPr>
              <a:t>Xil_DCacheFlushRange((unsigned int) frame, DISPLAYDEMO_MAX_FRAME * 4);</a:t>
            </a:r>
          </a:p>
          <a:p>
            <a:pPr>
              <a:buNone/>
            </a:pPr>
            <a:r>
              <a:rPr lang="en-US" sz="1800" dirty="0">
                <a:solidFill>
                  <a:srgbClr val="002060"/>
                </a:solidFill>
                <a:effectLst/>
              </a:rPr>
              <a:t>break;</a:t>
            </a:r>
          </a:p>
        </p:txBody>
      </p:sp>
    </p:spTree>
    <p:extLst>
      <p:ext uri="{BB962C8B-B14F-4D97-AF65-F5344CB8AC3E}">
        <p14:creationId xmlns:p14="http://schemas.microsoft.com/office/powerpoint/2010/main" val="34560667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A Better Way to Assign Color with switch statement</a:t>
            </a:r>
            <a:endParaRPr lang="en-US" dirty="0">
              <a:solidFill>
                <a:schemeClr val="accent6">
                  <a:lumMod val="75000"/>
                </a:schemeClr>
              </a:solidFill>
              <a:latin typeface="Arial"/>
              <a:ea typeface="ＭＳ Ｐゴシック" charset="0"/>
              <a:cs typeface="Arial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Switch statement is much better to describe more than two options.</a:t>
            </a:r>
          </a:p>
          <a:p>
            <a:r>
              <a:rPr lang="en-US" dirty="0"/>
              <a:t>Compare the if statements and switch statement below, which implement the same function.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02680" y="1905000"/>
            <a:ext cx="8034138" cy="929485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sz="1600" dirty="0">
                <a:solidFill>
                  <a:srgbClr val="002060"/>
                </a:solidFill>
                <a:effectLst/>
              </a:rPr>
              <a:t>if (wCurrentInt &amp; 0b001) fRed = fColor; else fRed = 0.0;	//red for bar 1</a:t>
            </a:r>
          </a:p>
          <a:p>
            <a:pPr>
              <a:buNone/>
            </a:pPr>
            <a:r>
              <a:rPr lang="en-US" sz="1600" dirty="0">
                <a:solidFill>
                  <a:srgbClr val="002060"/>
                </a:solidFill>
                <a:effectLst/>
              </a:rPr>
              <a:t>if (wCurrentInt &amp; 0b010) fBlue = fColor; else fBlue = 0.0;	//blue for bar 2</a:t>
            </a:r>
          </a:p>
          <a:p>
            <a:pPr>
              <a:buNone/>
            </a:pPr>
            <a:r>
              <a:rPr lang="en-US" sz="1600" dirty="0">
                <a:solidFill>
                  <a:srgbClr val="002060"/>
                </a:solidFill>
                <a:effectLst/>
              </a:rPr>
              <a:t>if (wCurrentInt &amp; 0b100) fGreen = fColor; else   fGreen = 0.0; //green for bar 4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53984" y="3085276"/>
            <a:ext cx="7560129" cy="3293209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sz="1600" dirty="0">
                <a:solidFill>
                  <a:srgbClr val="002060"/>
                </a:solidFill>
                <a:effectLst/>
              </a:rPr>
              <a:t>switch(wCurrentInt) {</a:t>
            </a:r>
          </a:p>
          <a:p>
            <a:pPr>
              <a:buNone/>
            </a:pPr>
            <a:r>
              <a:rPr lang="en-US" sz="1600" dirty="0">
                <a:solidFill>
                  <a:srgbClr val="002060"/>
                </a:solidFill>
                <a:effectLst/>
              </a:rPr>
              <a:t>	case 0b000: {fGreen = 0.0;     fBlue = 0.0;     fRed = 0.0;     break;}</a:t>
            </a:r>
          </a:p>
          <a:p>
            <a:pPr>
              <a:buNone/>
            </a:pPr>
            <a:r>
              <a:rPr lang="en-US" sz="1600" dirty="0">
                <a:solidFill>
                  <a:srgbClr val="002060"/>
                </a:solidFill>
                <a:effectLst/>
              </a:rPr>
              <a:t>	case 0b001: {fGreen = 0.0;     fBlue = 0.0;     fRed = fColor; break;}</a:t>
            </a:r>
          </a:p>
          <a:p>
            <a:pPr>
              <a:buNone/>
            </a:pPr>
            <a:r>
              <a:rPr lang="en-US" sz="1600" dirty="0">
                <a:solidFill>
                  <a:srgbClr val="002060"/>
                </a:solidFill>
                <a:effectLst/>
              </a:rPr>
              <a:t>	case 0b010: {fGreen = 0.0;     fBlue = fColor; fRed = 0.0;     break;}</a:t>
            </a:r>
          </a:p>
          <a:p>
            <a:pPr>
              <a:buNone/>
            </a:pPr>
            <a:r>
              <a:rPr lang="en-US" sz="1600" dirty="0">
                <a:solidFill>
                  <a:srgbClr val="002060"/>
                </a:solidFill>
                <a:effectLst/>
              </a:rPr>
              <a:t>	case 0b011: {fGreen = 0.0;     fBlue = fColor; fRed = fColor; break;}</a:t>
            </a:r>
          </a:p>
          <a:p>
            <a:pPr>
              <a:buNone/>
            </a:pPr>
            <a:r>
              <a:rPr lang="en-US" sz="1600" dirty="0">
                <a:solidFill>
                  <a:srgbClr val="002060"/>
                </a:solidFill>
                <a:effectLst/>
              </a:rPr>
              <a:t>	case 0b100: {fGreen = fColor; fBlue = 0.0;     fRed = 0.0;     break;}</a:t>
            </a:r>
          </a:p>
          <a:p>
            <a:pPr>
              <a:buNone/>
            </a:pPr>
            <a:r>
              <a:rPr lang="en-US" sz="1600" dirty="0">
                <a:solidFill>
                  <a:srgbClr val="002060"/>
                </a:solidFill>
                <a:effectLst/>
              </a:rPr>
              <a:t>	case 0b101: {fGreen = fColor; fBlue = 0.0;     fRed = fColor; break;}</a:t>
            </a:r>
          </a:p>
          <a:p>
            <a:pPr>
              <a:buNone/>
            </a:pPr>
            <a:r>
              <a:rPr lang="en-US" sz="1600" dirty="0">
                <a:solidFill>
                  <a:srgbClr val="002060"/>
                </a:solidFill>
                <a:effectLst/>
              </a:rPr>
              <a:t>	case 0b110: {fGreen = fColor; fBlue = fColor; fRed = 0.0;     break;}</a:t>
            </a:r>
          </a:p>
          <a:p>
            <a:pPr>
              <a:buNone/>
            </a:pPr>
            <a:r>
              <a:rPr lang="en-US" sz="1600" dirty="0">
                <a:solidFill>
                  <a:srgbClr val="002060"/>
                </a:solidFill>
                <a:effectLst/>
              </a:rPr>
              <a:t>	case 0b111: {fGreen = fColor; fBlue = fColor; fRed = fColor; break;}</a:t>
            </a:r>
          </a:p>
          <a:p>
            <a:pPr>
              <a:buNone/>
            </a:pPr>
            <a:r>
              <a:rPr lang="en-US" sz="1600" dirty="0">
                <a:solidFill>
                  <a:srgbClr val="002060"/>
                </a:solidFill>
                <a:effectLst/>
              </a:rPr>
              <a:t>	default:       {fGreen = 0.0;     fBlue = 0.0;     fRed = 0.0;     break;}</a:t>
            </a:r>
          </a:p>
          <a:p>
            <a:pPr>
              <a:buNone/>
            </a:pPr>
            <a:r>
              <a:rPr lang="en-US" sz="1600" dirty="0">
                <a:solidFill>
                  <a:srgbClr val="002060"/>
                </a:solidFill>
                <a:effectLst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6511417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Tweetable Mathematical Art Design Competition (</a:t>
            </a:r>
            <a:r>
              <a:rPr lang="en-US" dirty="0">
                <a:hlinkClick r:id="rId2"/>
              </a:rPr>
              <a:t>link</a:t>
            </a:r>
            <a:r>
              <a:rPr lang="en-US" dirty="0"/>
              <a:t>)</a:t>
            </a:r>
            <a:endParaRPr lang="en-US" dirty="0">
              <a:solidFill>
                <a:schemeClr val="accent6">
                  <a:lumMod val="75000"/>
                </a:schemeClr>
              </a:solidFill>
              <a:latin typeface="Arial"/>
              <a:ea typeface="ＭＳ Ｐゴシック" charset="0"/>
              <a:cs typeface="Arial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Write 3 Tweetable (meaning 140 characters or less) function bodies for the red, green and blue values for a 1024x1024 image</a:t>
            </a:r>
          </a:p>
          <a:p>
            <a:endParaRPr lang="en-US" dirty="0"/>
          </a:p>
          <a:p>
            <a:r>
              <a:rPr lang="en-US" b="1" dirty="0"/>
              <a:t>Twitter</a:t>
            </a:r>
            <a:r>
              <a:rPr lang="en-US" dirty="0"/>
              <a:t> (</a:t>
            </a:r>
            <a:r>
              <a:rPr lang="en-US" dirty="0">
                <a:hlinkClick r:id="rId3" tooltip="Help:IPA for English"/>
              </a:rPr>
              <a:t>/ˈtwɪtər/</a:t>
            </a:r>
            <a:r>
              <a:rPr lang="en-US" dirty="0"/>
              <a:t>) is an online </a:t>
            </a:r>
            <a:r>
              <a:rPr lang="en-US" dirty="0">
                <a:hlinkClick r:id="rId4" tooltip="News"/>
              </a:rPr>
              <a:t>news</a:t>
            </a:r>
            <a:r>
              <a:rPr lang="en-US" dirty="0"/>
              <a:t> and </a:t>
            </a:r>
            <a:r>
              <a:rPr lang="en-US" dirty="0">
                <a:hlinkClick r:id="rId5" tooltip="Social networking service"/>
              </a:rPr>
              <a:t>social networking</a:t>
            </a:r>
            <a:r>
              <a:rPr lang="en-US" dirty="0"/>
              <a:t> service where users post and interact with messages, "tweets," restricted to 140 </a:t>
            </a:r>
            <a:r>
              <a:rPr lang="en-US" dirty="0">
                <a:hlinkClick r:id="rId6" tooltip="Character (computing)"/>
              </a:rPr>
              <a:t>characters</a:t>
            </a:r>
            <a:r>
              <a:rPr lang="en-US" dirty="0"/>
              <a:t>. </a:t>
            </a:r>
            <a:r>
              <a:rPr lang="en-US" dirty="0">
                <a:hlinkClick r:id="rId7" tooltip="User registration"/>
              </a:rPr>
              <a:t>Registered</a:t>
            </a:r>
            <a:r>
              <a:rPr lang="en-US" dirty="0"/>
              <a:t> users can post tweets.</a:t>
            </a:r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678603" y="6458552"/>
            <a:ext cx="245474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effectLst/>
              </a:rPr>
              <a:t>AXI Video Direct Memory Access v6.2 pg020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296100A-F474-4C65-8861-D7DCE563693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10400" y="2667000"/>
            <a:ext cx="1358265" cy="110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5017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Tweetable Mathematical Art Design Competition: C++ Code</a:t>
            </a:r>
            <a:endParaRPr lang="en-US" dirty="0">
              <a:solidFill>
                <a:schemeClr val="accent6">
                  <a:lumMod val="75000"/>
                </a:schemeClr>
              </a:solidFill>
              <a:latin typeface="Arial"/>
              <a:ea typeface="ＭＳ Ｐゴシック" charset="0"/>
              <a:cs typeface="Arial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Write 3-byte pixel color into a file.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76349" y="1063104"/>
            <a:ext cx="6354808" cy="521989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sz="1400" dirty="0">
                <a:solidFill>
                  <a:srgbClr val="002060"/>
                </a:solidFill>
                <a:effectLst/>
                <a:latin typeface="Times" panose="02020603050405020304" pitchFamily="18" charset="0"/>
                <a:cs typeface="Times" panose="02020603050405020304" pitchFamily="18" charset="0"/>
              </a:rPr>
              <a:t>// NOTE: compile with g++ filename.cpp -std=c++11</a:t>
            </a:r>
          </a:p>
          <a:p>
            <a:pPr>
              <a:buNone/>
            </a:pPr>
            <a:r>
              <a:rPr lang="en-US" sz="1400" dirty="0">
                <a:solidFill>
                  <a:srgbClr val="002060"/>
                </a:solidFill>
                <a:effectLst/>
                <a:latin typeface="Times" panose="02020603050405020304" pitchFamily="18" charset="0"/>
                <a:cs typeface="Times" panose="02020603050405020304" pitchFamily="18" charset="0"/>
              </a:rPr>
              <a:t>//    also, if this doesn't work for you, try the alternate char-based version</a:t>
            </a:r>
          </a:p>
          <a:p>
            <a:pPr>
              <a:buNone/>
            </a:pPr>
            <a:r>
              <a:rPr lang="en-US" sz="1400" dirty="0">
                <a:solidFill>
                  <a:srgbClr val="002060"/>
                </a:solidFill>
                <a:effectLst/>
                <a:latin typeface="Times" panose="02020603050405020304" pitchFamily="18" charset="0"/>
                <a:cs typeface="Times" panose="02020603050405020304" pitchFamily="18" charset="0"/>
              </a:rPr>
              <a:t> </a:t>
            </a:r>
          </a:p>
          <a:p>
            <a:pPr>
              <a:buNone/>
            </a:pPr>
            <a:r>
              <a:rPr lang="en-US" sz="1400" dirty="0">
                <a:solidFill>
                  <a:srgbClr val="002060"/>
                </a:solidFill>
                <a:effectLst/>
                <a:latin typeface="Times" panose="02020603050405020304" pitchFamily="18" charset="0"/>
                <a:cs typeface="Times" panose="02020603050405020304" pitchFamily="18" charset="0"/>
              </a:rPr>
              <a:t>#include &lt;iostream&gt;</a:t>
            </a:r>
          </a:p>
          <a:p>
            <a:pPr>
              <a:buNone/>
            </a:pPr>
            <a:r>
              <a:rPr lang="en-US" sz="1400" dirty="0">
                <a:solidFill>
                  <a:srgbClr val="002060"/>
                </a:solidFill>
                <a:effectLst/>
                <a:latin typeface="Times" panose="02020603050405020304" pitchFamily="18" charset="0"/>
                <a:cs typeface="Times" panose="02020603050405020304" pitchFamily="18" charset="0"/>
              </a:rPr>
              <a:t>#include &lt;cmath&gt;</a:t>
            </a:r>
          </a:p>
          <a:p>
            <a:pPr>
              <a:buNone/>
            </a:pPr>
            <a:r>
              <a:rPr lang="en-US" sz="1400" dirty="0">
                <a:solidFill>
                  <a:srgbClr val="002060"/>
                </a:solidFill>
                <a:effectLst/>
                <a:latin typeface="Times" panose="02020603050405020304" pitchFamily="18" charset="0"/>
                <a:cs typeface="Times" panose="02020603050405020304" pitchFamily="18" charset="0"/>
              </a:rPr>
              <a:t>#define DIM 1024</a:t>
            </a:r>
          </a:p>
          <a:p>
            <a:pPr>
              <a:buNone/>
            </a:pPr>
            <a:r>
              <a:rPr lang="en-US" sz="1400" dirty="0">
                <a:solidFill>
                  <a:srgbClr val="002060"/>
                </a:solidFill>
                <a:effectLst/>
                <a:latin typeface="Times" panose="02020603050405020304" pitchFamily="18" charset="0"/>
                <a:cs typeface="Times" panose="02020603050405020304" pitchFamily="18" charset="0"/>
              </a:rPr>
              <a:t>#define DM1 (DIM-1)</a:t>
            </a:r>
          </a:p>
          <a:p>
            <a:pPr>
              <a:buNone/>
            </a:pPr>
            <a:r>
              <a:rPr lang="en-US" sz="1400" dirty="0">
                <a:solidFill>
                  <a:srgbClr val="002060"/>
                </a:solidFill>
                <a:effectLst/>
                <a:latin typeface="Times" panose="02020603050405020304" pitchFamily="18" charset="0"/>
                <a:cs typeface="Times" panose="02020603050405020304" pitchFamily="18" charset="0"/>
              </a:rPr>
              <a:t>#define _sq(x) ((x)*(x))          // square</a:t>
            </a:r>
          </a:p>
          <a:p>
            <a:pPr>
              <a:buNone/>
            </a:pPr>
            <a:r>
              <a:rPr lang="en-US" sz="1400" dirty="0">
                <a:solidFill>
                  <a:srgbClr val="002060"/>
                </a:solidFill>
                <a:effectLst/>
                <a:latin typeface="Times" panose="02020603050405020304" pitchFamily="18" charset="0"/>
                <a:cs typeface="Times" panose="02020603050405020304" pitchFamily="18" charset="0"/>
              </a:rPr>
              <a:t>#define _cb(x) abs((x)*(x)*(x))   // absolute value of cube</a:t>
            </a:r>
          </a:p>
          <a:p>
            <a:pPr>
              <a:buNone/>
            </a:pPr>
            <a:r>
              <a:rPr lang="en-US" sz="1400" dirty="0">
                <a:solidFill>
                  <a:srgbClr val="002060"/>
                </a:solidFill>
                <a:effectLst/>
                <a:latin typeface="Times" panose="02020603050405020304" pitchFamily="18" charset="0"/>
                <a:cs typeface="Times" panose="02020603050405020304" pitchFamily="18" charset="0"/>
              </a:rPr>
              <a:t>#define _cr(x) (unsigned short)(pow((x),1.0/3.0))  //cube root</a:t>
            </a:r>
          </a:p>
          <a:p>
            <a:pPr>
              <a:buNone/>
            </a:pPr>
            <a:r>
              <a:rPr lang="en-US" sz="1400" dirty="0">
                <a:solidFill>
                  <a:srgbClr val="002060"/>
                </a:solidFill>
                <a:effectLst/>
                <a:latin typeface="Times" panose="02020603050405020304" pitchFamily="18" charset="0"/>
                <a:cs typeface="Times" panose="02020603050405020304" pitchFamily="18" charset="0"/>
              </a:rPr>
              <a:t>  </a:t>
            </a:r>
          </a:p>
          <a:p>
            <a:pPr>
              <a:buNone/>
            </a:pPr>
            <a:r>
              <a:rPr lang="en-US" sz="1400" dirty="0">
                <a:solidFill>
                  <a:srgbClr val="002060"/>
                </a:solidFill>
                <a:effectLst/>
                <a:latin typeface="Times" panose="02020603050405020304" pitchFamily="18" charset="0"/>
                <a:cs typeface="Times" panose="02020603050405020304" pitchFamily="18" charset="0"/>
              </a:rPr>
              <a:t>unsigned short RD(int i,int j){</a:t>
            </a:r>
          </a:p>
          <a:p>
            <a:pPr>
              <a:buNone/>
            </a:pPr>
            <a:r>
              <a:rPr lang="en-US" sz="1400" dirty="0">
                <a:solidFill>
                  <a:srgbClr val="002060"/>
                </a:solidFill>
                <a:effectLst/>
                <a:latin typeface="Times" panose="02020603050405020304" pitchFamily="18" charset="0"/>
                <a:cs typeface="Times" panose="02020603050405020304" pitchFamily="18" charset="0"/>
              </a:rPr>
              <a:t>    // YOUR CODE HERE</a:t>
            </a:r>
          </a:p>
          <a:p>
            <a:pPr>
              <a:buNone/>
            </a:pPr>
            <a:r>
              <a:rPr lang="en-US" sz="1400" dirty="0">
                <a:solidFill>
                  <a:srgbClr val="002060"/>
                </a:solidFill>
                <a:effectLst/>
                <a:latin typeface="Times" panose="02020603050405020304" pitchFamily="18" charset="0"/>
                <a:cs typeface="Times" panose="02020603050405020304" pitchFamily="18" charset="0"/>
              </a:rPr>
              <a:t>}</a:t>
            </a:r>
          </a:p>
          <a:p>
            <a:pPr>
              <a:buNone/>
            </a:pPr>
            <a:r>
              <a:rPr lang="en-US" sz="1400" dirty="0">
                <a:solidFill>
                  <a:srgbClr val="002060"/>
                </a:solidFill>
                <a:effectLst/>
                <a:latin typeface="Times" panose="02020603050405020304" pitchFamily="18" charset="0"/>
                <a:cs typeface="Times" panose="02020603050405020304" pitchFamily="18" charset="0"/>
              </a:rPr>
              <a:t>unsigned short GR(int i,int j){</a:t>
            </a:r>
          </a:p>
          <a:p>
            <a:pPr>
              <a:buNone/>
            </a:pPr>
            <a:r>
              <a:rPr lang="en-US" sz="1400" dirty="0">
                <a:solidFill>
                  <a:srgbClr val="002060"/>
                </a:solidFill>
                <a:effectLst/>
                <a:latin typeface="Times" panose="02020603050405020304" pitchFamily="18" charset="0"/>
                <a:cs typeface="Times" panose="02020603050405020304" pitchFamily="18" charset="0"/>
              </a:rPr>
              <a:t>    // YOUR CODE HERE</a:t>
            </a:r>
          </a:p>
          <a:p>
            <a:pPr>
              <a:buNone/>
            </a:pPr>
            <a:r>
              <a:rPr lang="en-US" sz="1400" dirty="0">
                <a:solidFill>
                  <a:srgbClr val="002060"/>
                </a:solidFill>
                <a:effectLst/>
                <a:latin typeface="Times" panose="02020603050405020304" pitchFamily="18" charset="0"/>
                <a:cs typeface="Times" panose="02020603050405020304" pitchFamily="18" charset="0"/>
              </a:rPr>
              <a:t>}</a:t>
            </a:r>
          </a:p>
          <a:p>
            <a:pPr>
              <a:buNone/>
            </a:pPr>
            <a:r>
              <a:rPr lang="en-US" sz="1400" dirty="0">
                <a:solidFill>
                  <a:srgbClr val="002060"/>
                </a:solidFill>
                <a:effectLst/>
                <a:latin typeface="Times" panose="02020603050405020304" pitchFamily="18" charset="0"/>
                <a:cs typeface="Times" panose="02020603050405020304" pitchFamily="18" charset="0"/>
              </a:rPr>
              <a:t>unsigned short BL(int i,int j){</a:t>
            </a:r>
          </a:p>
          <a:p>
            <a:pPr>
              <a:buNone/>
            </a:pPr>
            <a:r>
              <a:rPr lang="en-US" sz="1400" dirty="0">
                <a:solidFill>
                  <a:srgbClr val="002060"/>
                </a:solidFill>
                <a:effectLst/>
                <a:latin typeface="Times" panose="02020603050405020304" pitchFamily="18" charset="0"/>
                <a:cs typeface="Times" panose="02020603050405020304" pitchFamily="18" charset="0"/>
              </a:rPr>
              <a:t>    // YOUR CODE HERE</a:t>
            </a:r>
          </a:p>
          <a:p>
            <a:pPr>
              <a:buNone/>
            </a:pPr>
            <a:r>
              <a:rPr lang="en-US" sz="1400" dirty="0">
                <a:solidFill>
                  <a:srgbClr val="002060"/>
                </a:solidFill>
                <a:effectLst/>
                <a:latin typeface="Times" panose="02020603050405020304" pitchFamily="18" charset="0"/>
                <a:cs typeface="Times" panose="02020603050405020304" pitchFamily="18" charset="0"/>
              </a:rPr>
              <a:t>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127443" y="1850700"/>
            <a:ext cx="3735706" cy="4702826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sz="1400" dirty="0">
                <a:solidFill>
                  <a:srgbClr val="002060"/>
                </a:solidFill>
                <a:effectLst/>
                <a:latin typeface="Times" panose="02020603050405020304" pitchFamily="18" charset="0"/>
                <a:cs typeface="Times" panose="02020603050405020304" pitchFamily="18" charset="0"/>
              </a:rPr>
              <a:t> void pixel_write(int,int);</a:t>
            </a:r>
          </a:p>
          <a:p>
            <a:pPr>
              <a:buNone/>
            </a:pPr>
            <a:r>
              <a:rPr lang="en-US" sz="1400" dirty="0">
                <a:solidFill>
                  <a:srgbClr val="002060"/>
                </a:solidFill>
                <a:effectLst/>
                <a:latin typeface="Times" panose="02020603050405020304" pitchFamily="18" charset="0"/>
                <a:cs typeface="Times" panose="02020603050405020304" pitchFamily="18" charset="0"/>
              </a:rPr>
              <a:t>FILE *fp;</a:t>
            </a:r>
          </a:p>
          <a:p>
            <a:pPr>
              <a:buNone/>
            </a:pPr>
            <a:r>
              <a:rPr lang="en-US" sz="1400" dirty="0">
                <a:solidFill>
                  <a:srgbClr val="002060"/>
                </a:solidFill>
                <a:effectLst/>
                <a:latin typeface="Times" panose="02020603050405020304" pitchFamily="18" charset="0"/>
                <a:cs typeface="Times" panose="02020603050405020304" pitchFamily="18" charset="0"/>
              </a:rPr>
              <a:t>int main(){</a:t>
            </a:r>
          </a:p>
          <a:p>
            <a:pPr>
              <a:buNone/>
            </a:pPr>
            <a:r>
              <a:rPr lang="en-US" sz="1400" dirty="0">
                <a:solidFill>
                  <a:srgbClr val="002060"/>
                </a:solidFill>
                <a:effectLst/>
                <a:latin typeface="Times" panose="02020603050405020304" pitchFamily="18" charset="0"/>
                <a:cs typeface="Times" panose="02020603050405020304" pitchFamily="18" charset="0"/>
              </a:rPr>
              <a:t>    fp = fopen("MathPic","wb");</a:t>
            </a:r>
          </a:p>
          <a:p>
            <a:pPr>
              <a:buNone/>
            </a:pPr>
            <a:r>
              <a:rPr lang="en-US" sz="1400" dirty="0">
                <a:solidFill>
                  <a:srgbClr val="002060"/>
                </a:solidFill>
                <a:effectLst/>
                <a:latin typeface="Times" panose="02020603050405020304" pitchFamily="18" charset="0"/>
                <a:cs typeface="Times" panose="02020603050405020304" pitchFamily="18" charset="0"/>
              </a:rPr>
              <a:t>    fprintf(fp, "P6\n%d %d\n1023\n", DIM, DIM);</a:t>
            </a:r>
          </a:p>
          <a:p>
            <a:pPr>
              <a:buNone/>
            </a:pPr>
            <a:r>
              <a:rPr lang="en-US" sz="1400" dirty="0">
                <a:solidFill>
                  <a:srgbClr val="002060"/>
                </a:solidFill>
                <a:effectLst/>
                <a:latin typeface="Times" panose="02020603050405020304" pitchFamily="18" charset="0"/>
                <a:cs typeface="Times" panose="02020603050405020304" pitchFamily="18" charset="0"/>
              </a:rPr>
              <a:t>    for(int j=0;j&lt;DIM;j++)</a:t>
            </a:r>
          </a:p>
          <a:p>
            <a:pPr>
              <a:buNone/>
            </a:pPr>
            <a:r>
              <a:rPr lang="en-US" sz="1400" dirty="0">
                <a:solidFill>
                  <a:srgbClr val="002060"/>
                </a:solidFill>
                <a:effectLst/>
                <a:latin typeface="Times" panose="02020603050405020304" pitchFamily="18" charset="0"/>
                <a:cs typeface="Times" panose="02020603050405020304" pitchFamily="18" charset="0"/>
              </a:rPr>
              <a:t>        for(int i=0;i&lt;DIM;i++)</a:t>
            </a:r>
          </a:p>
          <a:p>
            <a:pPr>
              <a:buNone/>
            </a:pPr>
            <a:r>
              <a:rPr lang="en-US" sz="1400" dirty="0">
                <a:solidFill>
                  <a:srgbClr val="002060"/>
                </a:solidFill>
                <a:effectLst/>
                <a:latin typeface="Times" panose="02020603050405020304" pitchFamily="18" charset="0"/>
                <a:cs typeface="Times" panose="02020603050405020304" pitchFamily="18" charset="0"/>
              </a:rPr>
              <a:t>            pixel_write(i,j);</a:t>
            </a:r>
          </a:p>
          <a:p>
            <a:pPr>
              <a:buNone/>
            </a:pPr>
            <a:r>
              <a:rPr lang="en-US" sz="1400" dirty="0">
                <a:solidFill>
                  <a:srgbClr val="002060"/>
                </a:solidFill>
                <a:effectLst/>
                <a:latin typeface="Times" panose="02020603050405020304" pitchFamily="18" charset="0"/>
                <a:cs typeface="Times" panose="02020603050405020304" pitchFamily="18" charset="0"/>
              </a:rPr>
              <a:t>    fclose(fp);</a:t>
            </a:r>
          </a:p>
          <a:p>
            <a:pPr>
              <a:buNone/>
            </a:pPr>
            <a:r>
              <a:rPr lang="en-US" sz="1400" dirty="0">
                <a:solidFill>
                  <a:srgbClr val="002060"/>
                </a:solidFill>
                <a:effectLst/>
                <a:latin typeface="Times" panose="02020603050405020304" pitchFamily="18" charset="0"/>
                <a:cs typeface="Times" panose="02020603050405020304" pitchFamily="18" charset="0"/>
              </a:rPr>
              <a:t>    return 0;</a:t>
            </a:r>
          </a:p>
          <a:p>
            <a:pPr>
              <a:buNone/>
            </a:pPr>
            <a:r>
              <a:rPr lang="en-US" sz="1400" dirty="0">
                <a:solidFill>
                  <a:srgbClr val="002060"/>
                </a:solidFill>
                <a:effectLst/>
                <a:latin typeface="Times" panose="02020603050405020304" pitchFamily="18" charset="0"/>
                <a:cs typeface="Times" panose="02020603050405020304" pitchFamily="18" charset="0"/>
              </a:rPr>
              <a:t>}</a:t>
            </a:r>
          </a:p>
          <a:p>
            <a:pPr>
              <a:buNone/>
            </a:pPr>
            <a:r>
              <a:rPr lang="en-US" sz="1400" dirty="0">
                <a:solidFill>
                  <a:srgbClr val="002060"/>
                </a:solidFill>
                <a:effectLst/>
                <a:latin typeface="Times" panose="02020603050405020304" pitchFamily="18" charset="0"/>
                <a:cs typeface="Times" panose="02020603050405020304" pitchFamily="18" charset="0"/>
              </a:rPr>
              <a:t>void pixel_write(int i, int j){</a:t>
            </a:r>
          </a:p>
          <a:p>
            <a:pPr>
              <a:buNone/>
            </a:pPr>
            <a:r>
              <a:rPr lang="en-US" sz="1400" dirty="0">
                <a:solidFill>
                  <a:srgbClr val="002060"/>
                </a:solidFill>
                <a:effectLst/>
                <a:latin typeface="Times" panose="02020603050405020304" pitchFamily="18" charset="0"/>
                <a:cs typeface="Times" panose="02020603050405020304" pitchFamily="18" charset="0"/>
              </a:rPr>
              <a:t>    static unsigned short color[3];</a:t>
            </a:r>
          </a:p>
          <a:p>
            <a:pPr>
              <a:buNone/>
            </a:pPr>
            <a:r>
              <a:rPr lang="en-US" sz="1400" dirty="0">
                <a:solidFill>
                  <a:srgbClr val="002060"/>
                </a:solidFill>
                <a:effectLst/>
                <a:latin typeface="Times" panose="02020603050405020304" pitchFamily="18" charset="0"/>
                <a:cs typeface="Times" panose="02020603050405020304" pitchFamily="18" charset="0"/>
              </a:rPr>
              <a:t>    color[0] = RD(i,j)&amp;DM1;</a:t>
            </a:r>
          </a:p>
          <a:p>
            <a:pPr>
              <a:buNone/>
            </a:pPr>
            <a:r>
              <a:rPr lang="en-US" sz="1400" dirty="0">
                <a:solidFill>
                  <a:srgbClr val="002060"/>
                </a:solidFill>
                <a:effectLst/>
                <a:latin typeface="Times" panose="02020603050405020304" pitchFamily="18" charset="0"/>
                <a:cs typeface="Times" panose="02020603050405020304" pitchFamily="18" charset="0"/>
              </a:rPr>
              <a:t>    color[1] = GR(i,j)&amp;DM1;</a:t>
            </a:r>
          </a:p>
          <a:p>
            <a:pPr>
              <a:buNone/>
            </a:pPr>
            <a:r>
              <a:rPr lang="en-US" sz="1400" dirty="0">
                <a:solidFill>
                  <a:srgbClr val="002060"/>
                </a:solidFill>
                <a:effectLst/>
                <a:latin typeface="Times" panose="02020603050405020304" pitchFamily="18" charset="0"/>
                <a:cs typeface="Times" panose="02020603050405020304" pitchFamily="18" charset="0"/>
              </a:rPr>
              <a:t>    color[2] = BL(i,j)&amp;DM1;</a:t>
            </a:r>
          </a:p>
          <a:p>
            <a:pPr>
              <a:buNone/>
            </a:pPr>
            <a:r>
              <a:rPr lang="en-US" sz="1400" dirty="0">
                <a:solidFill>
                  <a:srgbClr val="002060"/>
                </a:solidFill>
                <a:effectLst/>
                <a:latin typeface="Times" panose="02020603050405020304" pitchFamily="18" charset="0"/>
                <a:cs typeface="Times" panose="02020603050405020304" pitchFamily="18" charset="0"/>
              </a:rPr>
              <a:t>    fwrite(color, 2, 3, fp);</a:t>
            </a:r>
          </a:p>
          <a:p>
            <a:pPr>
              <a:buNone/>
            </a:pPr>
            <a:r>
              <a:rPr lang="en-US" sz="1400" dirty="0">
                <a:solidFill>
                  <a:srgbClr val="002060"/>
                </a:solidFill>
                <a:effectLst/>
                <a:latin typeface="Times" panose="02020603050405020304" pitchFamily="18" charset="0"/>
                <a:cs typeface="Times" panose="02020603050405020304" pitchFamily="18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5248101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Tweetable Mathematical Art Design Competition: </a:t>
            </a:r>
            <a:r>
              <a:rPr lang="sv-SE" sz="1800" dirty="0"/>
              <a:t>Mandelbrot 132 chars</a:t>
            </a:r>
            <a:endParaRPr lang="en-US" sz="1800" dirty="0">
              <a:solidFill>
                <a:schemeClr val="accent6">
                  <a:lumMod val="75000"/>
                </a:schemeClr>
              </a:solidFill>
              <a:latin typeface="Arial"/>
              <a:ea typeface="ＭＳ Ｐゴシック" charset="0"/>
              <a:cs typeface="Arial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00" y="2057400"/>
            <a:ext cx="4572000" cy="4572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81000" y="685800"/>
            <a:ext cx="701040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400" dirty="0">
                <a:solidFill>
                  <a:srgbClr val="002060"/>
                </a:solidFill>
                <a:effectLst/>
              </a:rPr>
              <a:t>unsigned char RD(int i,int j){</a:t>
            </a:r>
          </a:p>
          <a:p>
            <a:pPr>
              <a:buNone/>
            </a:pPr>
            <a:r>
              <a:rPr lang="en-US" sz="1400" dirty="0">
                <a:solidFill>
                  <a:srgbClr val="002060"/>
                </a:solidFill>
                <a:effectLst/>
              </a:rPr>
              <a:t>  double a=0,b=0,d,n=0;</a:t>
            </a:r>
          </a:p>
          <a:p>
            <a:pPr>
              <a:buNone/>
            </a:pPr>
            <a:r>
              <a:rPr lang="en-US" sz="1400" dirty="0">
                <a:solidFill>
                  <a:srgbClr val="002060"/>
                </a:solidFill>
                <a:effectLst/>
              </a:rPr>
              <a:t>  for(;a*a+(d=b*b)&lt;4&amp;&amp;n++&lt;8192;b=2*a*b+j/5e4+.06,a=a*a-d+i/5e4+.34);   return n/4; }</a:t>
            </a:r>
          </a:p>
          <a:p>
            <a:pPr>
              <a:buNone/>
            </a:pPr>
            <a:r>
              <a:rPr lang="en-US" sz="1400" dirty="0">
                <a:solidFill>
                  <a:srgbClr val="002060"/>
                </a:solidFill>
                <a:effectLst/>
              </a:rPr>
              <a:t>unsigned char GR(int i,int j){ return 2*RD(i,j); }</a:t>
            </a:r>
          </a:p>
          <a:p>
            <a:pPr>
              <a:buNone/>
            </a:pPr>
            <a:r>
              <a:rPr lang="en-US" sz="1400" dirty="0">
                <a:solidFill>
                  <a:srgbClr val="002060"/>
                </a:solidFill>
                <a:effectLst/>
              </a:rPr>
              <a:t>unsigned char BL(int i,int j){ return 4*RD(i,j);</a:t>
            </a:r>
          </a:p>
          <a:p>
            <a:pPr>
              <a:buNone/>
            </a:pPr>
            <a:r>
              <a:rPr lang="en-US" sz="1400" dirty="0">
                <a:solidFill>
                  <a:srgbClr val="002060"/>
                </a:solidFill>
                <a:effectLst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0740826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Tweetable Mathematical Art Design Competition: </a:t>
            </a:r>
            <a:r>
              <a:rPr lang="sv-SE" sz="1800" dirty="0"/>
              <a:t>Ripple in Motion</a:t>
            </a:r>
            <a:endParaRPr lang="en-US" sz="1800" dirty="0">
              <a:solidFill>
                <a:schemeClr val="accent6">
                  <a:lumMod val="75000"/>
                </a:schemeClr>
              </a:solidFill>
              <a:latin typeface="Arial"/>
              <a:ea typeface="ＭＳ Ｐゴシック" charset="0"/>
              <a:cs typeface="Arial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9612" y="3048000"/>
            <a:ext cx="3581400" cy="35814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72988" y="533400"/>
            <a:ext cx="8839200" cy="29361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200" dirty="0">
                <a:solidFill>
                  <a:srgbClr val="002060"/>
                </a:solidFill>
                <a:effectLst/>
              </a:rPr>
              <a:t>unsigned char RD(int i,int j){</a:t>
            </a:r>
          </a:p>
          <a:p>
            <a:pPr>
              <a:buNone/>
            </a:pPr>
            <a:r>
              <a:rPr lang="en-US" sz="1200" dirty="0">
                <a:solidFill>
                  <a:srgbClr val="002060"/>
                </a:solidFill>
                <a:effectLst/>
              </a:rPr>
              <a:t>#define P 6.03</a:t>
            </a:r>
          </a:p>
          <a:p>
            <a:pPr>
              <a:buNone/>
            </a:pPr>
            <a:r>
              <a:rPr lang="en-US" sz="1200" dirty="0">
                <a:solidFill>
                  <a:srgbClr val="002060"/>
                </a:solidFill>
                <a:effectLst/>
              </a:rPr>
              <a:t>float s=3./(j+250),y=(j+sin((i*i+_sq(j-700)*5)/100./DIM+P)*15)*s;return (int((i+DIM)*s+y)%2+int((DIM*2i)*s+y)%2)*127;}</a:t>
            </a:r>
          </a:p>
          <a:p>
            <a:pPr>
              <a:buNone/>
            </a:pPr>
            <a:endParaRPr lang="en-US" sz="1200" dirty="0">
              <a:solidFill>
                <a:srgbClr val="002060"/>
              </a:solidFill>
              <a:effectLst/>
            </a:endParaRPr>
          </a:p>
          <a:p>
            <a:pPr>
              <a:buNone/>
            </a:pPr>
            <a:r>
              <a:rPr lang="en-US" sz="1200" dirty="0">
                <a:solidFill>
                  <a:srgbClr val="002060"/>
                </a:solidFill>
                <a:effectLst/>
              </a:rPr>
              <a:t>unsigned char GR(int i,int j){</a:t>
            </a:r>
          </a:p>
          <a:p>
            <a:pPr>
              <a:buNone/>
            </a:pPr>
            <a:r>
              <a:rPr lang="en-US" sz="1200" dirty="0">
                <a:solidFill>
                  <a:srgbClr val="002060"/>
                </a:solidFill>
                <a:effectLst/>
              </a:rPr>
              <a:t>float s=3./(j+250);</a:t>
            </a:r>
          </a:p>
          <a:p>
            <a:pPr>
              <a:buNone/>
            </a:pPr>
            <a:r>
              <a:rPr lang="en-US" sz="1200" dirty="0">
                <a:solidFill>
                  <a:srgbClr val="002060"/>
                </a:solidFill>
                <a:effectLst/>
              </a:rPr>
              <a:t>float y=(j+sin((i*i+_sq(j-700)*5)/100./DIM+P)*15)*s;</a:t>
            </a:r>
          </a:p>
          <a:p>
            <a:pPr>
              <a:buNone/>
            </a:pPr>
            <a:r>
              <a:rPr lang="en-US" sz="1200" dirty="0">
                <a:solidFill>
                  <a:srgbClr val="002060"/>
                </a:solidFill>
                <a:effectLst/>
              </a:rPr>
              <a:t>return (int(5*((i+DIM)*s+y))%2+int(5*((DIM*2-i)*s+y))%2)*127;}</a:t>
            </a:r>
          </a:p>
          <a:p>
            <a:pPr>
              <a:buNone/>
            </a:pPr>
            <a:endParaRPr lang="en-US" sz="1200" dirty="0">
              <a:solidFill>
                <a:srgbClr val="002060"/>
              </a:solidFill>
              <a:effectLst/>
            </a:endParaRPr>
          </a:p>
          <a:p>
            <a:pPr>
              <a:buNone/>
            </a:pPr>
            <a:r>
              <a:rPr lang="en-US" sz="1200" dirty="0">
                <a:solidFill>
                  <a:srgbClr val="002060"/>
                </a:solidFill>
                <a:effectLst/>
              </a:rPr>
              <a:t>unsigned char BL(int i,int j){</a:t>
            </a:r>
          </a:p>
          <a:p>
            <a:pPr>
              <a:buNone/>
            </a:pPr>
            <a:r>
              <a:rPr lang="en-US" sz="1200" dirty="0">
                <a:solidFill>
                  <a:srgbClr val="002060"/>
                </a:solidFill>
                <a:effectLst/>
              </a:rPr>
              <a:t>float s=3./(j+250);</a:t>
            </a:r>
          </a:p>
          <a:p>
            <a:pPr>
              <a:buNone/>
            </a:pPr>
            <a:r>
              <a:rPr lang="en-US" sz="1200" dirty="0">
                <a:solidFill>
                  <a:srgbClr val="002060"/>
                </a:solidFill>
                <a:effectLst/>
              </a:rPr>
              <a:t>float y=(j+sin((i*i+_sq(j-700)*5)/100./DIM+P)*15)*s;</a:t>
            </a:r>
          </a:p>
          <a:p>
            <a:pPr>
              <a:buNone/>
            </a:pPr>
            <a:r>
              <a:rPr lang="en-US" sz="1200" dirty="0">
                <a:solidFill>
                  <a:srgbClr val="002060"/>
                </a:solidFill>
                <a:effectLst/>
              </a:rPr>
              <a:t>return (int(29*((i+DIM)*s+y))%2+int(29*((DIM*2-i)*s+y))%2)*127;}</a:t>
            </a:r>
          </a:p>
        </p:txBody>
      </p:sp>
    </p:spTree>
    <p:extLst>
      <p:ext uri="{BB962C8B-B14F-4D97-AF65-F5344CB8AC3E}">
        <p14:creationId xmlns:p14="http://schemas.microsoft.com/office/powerpoint/2010/main" val="11339727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Tweetable Mathematical Art Design Competition: </a:t>
            </a:r>
            <a:r>
              <a:rPr lang="en-US" sz="1800" dirty="0"/>
              <a:t>Julia sets</a:t>
            </a:r>
            <a:endParaRPr lang="en-US" sz="1800" dirty="0">
              <a:solidFill>
                <a:schemeClr val="accent6">
                  <a:lumMod val="75000"/>
                </a:schemeClr>
              </a:solidFill>
              <a:latin typeface="Arial"/>
              <a:ea typeface="ＭＳ Ｐゴシック" charset="0"/>
              <a:cs typeface="Arial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2990" y="679406"/>
            <a:ext cx="8915400" cy="16065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200" dirty="0">
                <a:solidFill>
                  <a:srgbClr val="002060"/>
                </a:solidFill>
                <a:effectLst/>
              </a:rPr>
              <a:t>unsigned short red_fn(int i, int j){</a:t>
            </a:r>
          </a:p>
          <a:p>
            <a:pPr>
              <a:buNone/>
            </a:pPr>
            <a:r>
              <a:rPr lang="en-US" sz="1200" dirty="0">
                <a:solidFill>
                  <a:srgbClr val="002060"/>
                </a:solidFill>
                <a:effectLst/>
              </a:rPr>
              <a:t>#define D(x) (x-DIM/2.)/(DIM/2.)</a:t>
            </a:r>
          </a:p>
          <a:p>
            <a:pPr>
              <a:buNone/>
            </a:pPr>
            <a:r>
              <a:rPr lang="en-US" sz="1200" dirty="0">
                <a:solidFill>
                  <a:srgbClr val="002060"/>
                </a:solidFill>
                <a:effectLst/>
              </a:rPr>
              <a:t>float x=D(i),y=D(j),X,Y,n=0;while(n++&lt;200&amp;&amp;(X=x*x)+(Y=y*y)&lt;4){x=XY+.36237;y=2*x*y+.32;}return log(n)*256;}</a:t>
            </a:r>
          </a:p>
          <a:p>
            <a:pPr>
              <a:buNone/>
            </a:pPr>
            <a:r>
              <a:rPr lang="en-US" sz="1200" dirty="0">
                <a:solidFill>
                  <a:srgbClr val="002060"/>
                </a:solidFill>
                <a:effectLst/>
              </a:rPr>
              <a:t>unsigned short green_fn(int i, int j){</a:t>
            </a:r>
          </a:p>
          <a:p>
            <a:pPr>
              <a:buNone/>
            </a:pPr>
            <a:r>
              <a:rPr lang="en-US" sz="1200" dirty="0">
                <a:solidFill>
                  <a:srgbClr val="002060"/>
                </a:solidFill>
                <a:effectLst/>
              </a:rPr>
              <a:t>float x=D(i),y=D(j),X,Y,n=0;while(n++&lt;200&amp;&amp;(x*x+y*y)&lt;4){X=x;Y=y;x=X*X-Y*Y+.7;y=2*X*Y+.27015;}return log(n)*128;}</a:t>
            </a:r>
          </a:p>
          <a:p>
            <a:pPr>
              <a:buNone/>
            </a:pPr>
            <a:r>
              <a:rPr lang="en-US" sz="1200" dirty="0">
                <a:solidFill>
                  <a:srgbClr val="002060"/>
                </a:solidFill>
                <a:effectLst/>
              </a:rPr>
              <a:t>unsigned short blue_fn(int i, int j){</a:t>
            </a:r>
          </a:p>
          <a:p>
            <a:pPr>
              <a:buNone/>
            </a:pPr>
            <a:r>
              <a:rPr lang="en-US" sz="1200" dirty="0">
                <a:solidFill>
                  <a:srgbClr val="002060"/>
                </a:solidFill>
                <a:effectLst/>
              </a:rPr>
              <a:t>float x=D(i),y=D(j),X,Y,n=0;while(n++&lt;600&amp;&amp;(x*x+y*y)&lt;4){X=x;Y=y;x=X*XY*Y+.36237;y=2*X*Y+.32;}return log(n)*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2514600"/>
            <a:ext cx="426720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67124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Image of 1920x1080 Pixels by Rick Rung, CPE 2018</a:t>
            </a:r>
          </a:p>
        </p:txBody>
      </p:sp>
      <p:pic>
        <p:nvPicPr>
          <p:cNvPr id="1026" name="Picture 2" descr="image00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838200"/>
            <a:ext cx="6686550" cy="501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964346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Images from Students of Huazhong U of Science and Technology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685800"/>
            <a:ext cx="4648200" cy="34861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3886200"/>
            <a:ext cx="3995575" cy="2640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1794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Zybo Base System Design Lib</a:t>
            </a:r>
            <a:endParaRPr lang="en-US" dirty="0">
              <a:solidFill>
                <a:schemeClr val="accent6">
                  <a:lumMod val="75000"/>
                </a:schemeClr>
              </a:solidFill>
              <a:latin typeface="Arial"/>
              <a:ea typeface="ＭＳ Ｐゴシック" charset="0"/>
              <a:cs typeface="Arial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Zybo base design lib folder contains display module axi_dispctrl_1.0.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To add this lib folder to your Vivado project, copy the lib folder to your Vivado project folder and add this lib to your IP repository.</a:t>
            </a:r>
          </a:p>
          <a:p>
            <a:pPr lvl="1"/>
            <a:r>
              <a:rPr lang="en-US" dirty="0"/>
              <a:t>The lib will be part of this project even if the project folder is moved.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9424" y="1111370"/>
            <a:ext cx="5568616" cy="163182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3972452"/>
            <a:ext cx="4238625" cy="2708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4035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Arial"/>
                <a:ea typeface="ＭＳ Ｐゴシック" charset="0"/>
                <a:cs typeface="Arial"/>
              </a:rPr>
              <a:t> A Simplified Zybo Base System Design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1800" dirty="0"/>
              <a:t>Zynq, ARM</a:t>
            </a:r>
          </a:p>
          <a:p>
            <a:r>
              <a:rPr lang="en-US" sz="1800" dirty="0"/>
              <a:t>axi_vdma_0, AXI Video Direct Memory Access, Xilinx</a:t>
            </a:r>
          </a:p>
          <a:p>
            <a:r>
              <a:rPr lang="en-US" sz="1800" dirty="0"/>
              <a:t>axi_dspctrl_0, AXI VGA Display Controller, Digilent</a:t>
            </a:r>
          </a:p>
          <a:p>
            <a:r>
              <a:rPr lang="en-US" sz="1800" dirty="0"/>
              <a:t>AXI General Purpose Port, Synchronization Message Interface</a:t>
            </a:r>
          </a:p>
          <a:p>
            <a:r>
              <a:rPr lang="en-US" sz="1800" dirty="0"/>
              <a:t>AXI high Performance Port, Memory Interface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643" y="2743200"/>
            <a:ext cx="8760714" cy="3232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6408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vdma and vga display controller in xparameters.h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825" y="685800"/>
            <a:ext cx="3876675" cy="59912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0600" y="1066800"/>
            <a:ext cx="4019550" cy="135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4924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Arial"/>
                <a:ea typeface="ＭＳ Ｐゴシック" charset="0"/>
                <a:cs typeface="Arial"/>
              </a:rPr>
              <a:t>Zybo Base System Design Demo Programs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1800" dirty="0"/>
              <a:t>Base_demo folder of the zybo base system design contains all source files to demonstrate the block design. (zybo_base_system\source\vivado\SDK)</a:t>
            </a:r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r>
              <a:rPr lang="en-US" sz="1800" dirty="0"/>
              <a:t>These source programs can be compiled to run under the zybo base system block design.</a:t>
            </a:r>
          </a:p>
          <a:p>
            <a:r>
              <a:rPr lang="en-US" sz="1800" dirty="0"/>
              <a:t>These source programs can be analyzed to understand vga and hdmi displays as well as audio play.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200" y="1295400"/>
            <a:ext cx="4448175" cy="3668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0156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Arial"/>
                <a:ea typeface="ＭＳ Ｐゴシック" charset="0"/>
                <a:cs typeface="Arial"/>
              </a:rPr>
              <a:t>Zybo Base System Design Demo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762000"/>
            <a:ext cx="3810000" cy="21240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5196" y="1447800"/>
            <a:ext cx="4267200" cy="41814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400" y="3429000"/>
            <a:ext cx="3752850" cy="3019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0827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Zybo Base System Design Example</a:t>
            </a:r>
            <a:endParaRPr lang="en-US" dirty="0">
              <a:solidFill>
                <a:schemeClr val="accent6">
                  <a:lumMod val="75000"/>
                </a:schemeClr>
              </a:solidFill>
              <a:latin typeface="Arial"/>
              <a:ea typeface="ＭＳ Ｐゴシック" charset="0"/>
              <a:cs typeface="Arial"/>
            </a:endParaRPr>
          </a:p>
        </p:txBody>
      </p:sp>
      <p:sp>
        <p:nvSpPr>
          <p:cNvPr id="8" name="AutoShape 35"/>
          <p:cNvSpPr>
            <a:spLocks noChangeArrowheads="1"/>
          </p:cNvSpPr>
          <p:nvPr/>
        </p:nvSpPr>
        <p:spPr bwMode="auto">
          <a:xfrm>
            <a:off x="819740" y="1659049"/>
            <a:ext cx="2321400" cy="671673"/>
          </a:xfrm>
          <a:prstGeom prst="flowChartProcess">
            <a:avLst/>
          </a:prstGeom>
          <a:solidFill>
            <a:srgbClr val="FFFFFF"/>
          </a:solidFill>
          <a:ln w="38100">
            <a:solidFill>
              <a:srgbClr val="0000CC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 algn="ctr" eaLnBrk="1" hangingPunct="1">
              <a:spcBef>
                <a:spcPct val="0"/>
              </a:spcBef>
              <a:buNone/>
            </a:pPr>
            <a:r>
              <a:rPr lang="en-US" sz="1600" dirty="0">
                <a:solidFill>
                  <a:srgbClr val="002060"/>
                </a:solidFill>
                <a:effectLst/>
              </a:rPr>
              <a:t>DisplayDemoInitialize</a:t>
            </a:r>
            <a:endParaRPr kumimoji="0" lang="en-US" sz="1600" b="1" i="0" u="none" strike="noStrike" cap="none" normalizeH="0" baseline="0" dirty="0">
              <a:ln>
                <a:noFill/>
              </a:ln>
              <a:solidFill>
                <a:srgbClr val="00206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Flowchart: Alternate Process 9"/>
          <p:cNvSpPr/>
          <p:nvPr/>
        </p:nvSpPr>
        <p:spPr bwMode="auto">
          <a:xfrm>
            <a:off x="1184363" y="822095"/>
            <a:ext cx="1592155" cy="351848"/>
          </a:xfrm>
          <a:prstGeom prst="flowChartAlternateProcess">
            <a:avLst/>
          </a:prstGeom>
          <a:solidFill>
            <a:schemeClr val="tx1"/>
          </a:solidFill>
          <a:ln w="38100" cap="flat" cmpd="sng" algn="ctr">
            <a:solidFill>
              <a:srgbClr val="0000CC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>
              <a:spcBef>
                <a:spcPct val="0"/>
              </a:spcBef>
              <a:buNone/>
            </a:pPr>
            <a:r>
              <a:rPr kumimoji="0" lang="en-US" sz="1600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main</a:t>
            </a:r>
          </a:p>
        </p:txBody>
      </p:sp>
      <p:cxnSp>
        <p:nvCxnSpPr>
          <p:cNvPr id="13" name="Elbow Connector 12"/>
          <p:cNvCxnSpPr>
            <a:stCxn id="10" idx="2"/>
            <a:endCxn id="8" idx="0"/>
          </p:cNvCxnSpPr>
          <p:nvPr/>
        </p:nvCxnSpPr>
        <p:spPr>
          <a:xfrm rot="5400000">
            <a:off x="1737888" y="1416496"/>
            <a:ext cx="485106" cy="1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6"/>
          <p:cNvCxnSpPr>
            <a:stCxn id="8" idx="3"/>
            <a:endCxn id="47" idx="1"/>
          </p:cNvCxnSpPr>
          <p:nvPr/>
        </p:nvCxnSpPr>
        <p:spPr>
          <a:xfrm flipV="1">
            <a:off x="3141140" y="1985518"/>
            <a:ext cx="843850" cy="9368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/>
          <p:cNvCxnSpPr>
            <a:stCxn id="59" idx="2"/>
            <a:endCxn id="60" idx="0"/>
          </p:cNvCxnSpPr>
          <p:nvPr/>
        </p:nvCxnSpPr>
        <p:spPr>
          <a:xfrm rot="5400000">
            <a:off x="1567179" y="3827348"/>
            <a:ext cx="826523" cy="12700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AutoShape 35"/>
          <p:cNvSpPr>
            <a:spLocks noChangeArrowheads="1"/>
          </p:cNvSpPr>
          <p:nvPr/>
        </p:nvSpPr>
        <p:spPr bwMode="auto">
          <a:xfrm>
            <a:off x="4324894" y="4291612"/>
            <a:ext cx="1840747" cy="569667"/>
          </a:xfrm>
          <a:prstGeom prst="flowChartProcess">
            <a:avLst/>
          </a:prstGeom>
          <a:solidFill>
            <a:srgbClr val="FFFFFF"/>
          </a:solidFill>
          <a:ln w="38100">
            <a:solidFill>
              <a:srgbClr val="0000CC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 algn="ctr" eaLnBrk="1" hangingPunct="1">
              <a:spcBef>
                <a:spcPct val="0"/>
              </a:spcBef>
              <a:buNone/>
            </a:pPr>
            <a:r>
              <a:rPr lang="en-US" sz="1600" dirty="0">
                <a:solidFill>
                  <a:srgbClr val="002060"/>
                </a:solidFill>
                <a:effectLst/>
              </a:rPr>
              <a:t>Display Options</a:t>
            </a:r>
            <a:endParaRPr kumimoji="0" lang="en-US" sz="1600" b="1" i="0" u="none" strike="noStrike" cap="none" normalizeH="0" baseline="0" dirty="0">
              <a:ln>
                <a:noFill/>
              </a:ln>
              <a:solidFill>
                <a:srgbClr val="00206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9" name="Elbow Connector 28"/>
          <p:cNvCxnSpPr>
            <a:stCxn id="47" idx="3"/>
            <a:endCxn id="50" idx="1"/>
          </p:cNvCxnSpPr>
          <p:nvPr/>
        </p:nvCxnSpPr>
        <p:spPr>
          <a:xfrm flipV="1">
            <a:off x="5825737" y="1973925"/>
            <a:ext cx="679809" cy="11593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AutoShape 35"/>
          <p:cNvSpPr>
            <a:spLocks noChangeArrowheads="1"/>
          </p:cNvSpPr>
          <p:nvPr/>
        </p:nvSpPr>
        <p:spPr bwMode="auto">
          <a:xfrm>
            <a:off x="3984990" y="1700684"/>
            <a:ext cx="1840747" cy="569667"/>
          </a:xfrm>
          <a:prstGeom prst="flowChartProcess">
            <a:avLst/>
          </a:prstGeom>
          <a:solidFill>
            <a:srgbClr val="FFFFFF"/>
          </a:solidFill>
          <a:ln w="38100">
            <a:solidFill>
              <a:srgbClr val="0000CC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 algn="ctr" eaLnBrk="1" hangingPunct="1">
              <a:spcBef>
                <a:spcPct val="0"/>
              </a:spcBef>
              <a:buNone/>
            </a:pPr>
            <a:r>
              <a:rPr lang="en-US" sz="1600" dirty="0">
                <a:solidFill>
                  <a:srgbClr val="002060"/>
                </a:solidFill>
                <a:effectLst/>
              </a:rPr>
              <a:t>DisplayInitialize</a:t>
            </a:r>
            <a:endParaRPr kumimoji="0" lang="en-US" sz="1600" b="1" i="0" u="none" strike="noStrike" cap="none" normalizeH="0" baseline="0" dirty="0">
              <a:ln>
                <a:noFill/>
              </a:ln>
              <a:solidFill>
                <a:srgbClr val="00206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AutoShape 35"/>
          <p:cNvSpPr>
            <a:spLocks noChangeArrowheads="1"/>
          </p:cNvSpPr>
          <p:nvPr/>
        </p:nvSpPr>
        <p:spPr bwMode="auto">
          <a:xfrm>
            <a:off x="6505546" y="1689091"/>
            <a:ext cx="1840747" cy="569667"/>
          </a:xfrm>
          <a:prstGeom prst="flowChartProcess">
            <a:avLst/>
          </a:prstGeom>
          <a:solidFill>
            <a:srgbClr val="FFFFFF"/>
          </a:solidFill>
          <a:ln w="38100">
            <a:solidFill>
              <a:srgbClr val="0000CC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 algn="ctr" eaLnBrk="1" hangingPunct="1">
              <a:spcBef>
                <a:spcPct val="0"/>
              </a:spcBef>
              <a:buNone/>
            </a:pPr>
            <a:r>
              <a:rPr lang="en-US" sz="1600" dirty="0">
                <a:solidFill>
                  <a:srgbClr val="002060"/>
                </a:solidFill>
                <a:effectLst/>
              </a:rPr>
              <a:t>DisplayStart</a:t>
            </a:r>
            <a:endParaRPr kumimoji="0" lang="en-US" sz="1600" b="1" i="0" u="none" strike="noStrike" cap="none" normalizeH="0" baseline="0" dirty="0">
              <a:ln>
                <a:noFill/>
              </a:ln>
              <a:solidFill>
                <a:srgbClr val="00206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AutoShape 35"/>
          <p:cNvSpPr>
            <a:spLocks noChangeArrowheads="1"/>
          </p:cNvSpPr>
          <p:nvPr/>
        </p:nvSpPr>
        <p:spPr bwMode="auto">
          <a:xfrm>
            <a:off x="6178694" y="2763674"/>
            <a:ext cx="2698606" cy="626634"/>
          </a:xfrm>
          <a:prstGeom prst="flowChartProcess">
            <a:avLst/>
          </a:prstGeom>
          <a:solidFill>
            <a:srgbClr val="FFFFFF"/>
          </a:solidFill>
          <a:ln w="38100">
            <a:solidFill>
              <a:srgbClr val="0000CC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 algn="ctr" eaLnBrk="1" hangingPunct="1">
              <a:spcBef>
                <a:spcPct val="0"/>
              </a:spcBef>
              <a:buNone/>
            </a:pPr>
            <a:r>
              <a:rPr lang="en-US" sz="1600" dirty="0">
                <a:solidFill>
                  <a:srgbClr val="002060"/>
                </a:solidFill>
                <a:effectLst/>
              </a:rPr>
              <a:t>DisplayDemoPrintTest</a:t>
            </a:r>
          </a:p>
          <a:p>
            <a:pPr lvl="0" algn="ctr" eaLnBrk="1" hangingPunct="1">
              <a:spcBef>
                <a:spcPct val="0"/>
              </a:spcBef>
              <a:buNone/>
            </a:pPr>
            <a:r>
              <a:rPr lang="en-US" sz="1600" dirty="0">
                <a:solidFill>
                  <a:srgbClr val="002060"/>
                </a:solidFill>
                <a:effectLst/>
              </a:rPr>
              <a:t>DISPLAYDEMO_PATTERN_1</a:t>
            </a:r>
            <a:endParaRPr kumimoji="0" lang="en-US" sz="1600" i="0" u="none" strike="noStrike" cap="none" normalizeH="0" baseline="0" dirty="0">
              <a:ln>
                <a:noFill/>
              </a:ln>
              <a:solidFill>
                <a:srgbClr val="00206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5" name="Elbow Connector 54"/>
          <p:cNvCxnSpPr>
            <a:cxnSpLocks/>
            <a:stCxn id="50" idx="2"/>
            <a:endCxn id="53" idx="0"/>
          </p:cNvCxnSpPr>
          <p:nvPr/>
        </p:nvCxnSpPr>
        <p:spPr>
          <a:xfrm rot="16200000" flipH="1">
            <a:off x="7224500" y="2460177"/>
            <a:ext cx="504916" cy="102077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AutoShape 35"/>
          <p:cNvSpPr>
            <a:spLocks noChangeArrowheads="1"/>
          </p:cNvSpPr>
          <p:nvPr/>
        </p:nvSpPr>
        <p:spPr bwMode="auto">
          <a:xfrm>
            <a:off x="819740" y="2742414"/>
            <a:ext cx="2321400" cy="671673"/>
          </a:xfrm>
          <a:prstGeom prst="flowChartProcess">
            <a:avLst/>
          </a:prstGeom>
          <a:solidFill>
            <a:srgbClr val="FFFFFF"/>
          </a:solidFill>
          <a:ln w="38100">
            <a:solidFill>
              <a:srgbClr val="0000CC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 algn="ctr" eaLnBrk="1" hangingPunct="1">
              <a:spcBef>
                <a:spcPct val="0"/>
              </a:spcBef>
              <a:buNone/>
            </a:pPr>
            <a:r>
              <a:rPr lang="en-US" sz="1600" dirty="0">
                <a:solidFill>
                  <a:srgbClr val="002060"/>
                </a:solidFill>
                <a:effectLst/>
              </a:rPr>
              <a:t>MainDemoPrintMenu();</a:t>
            </a:r>
            <a:endParaRPr kumimoji="0" lang="en-US" sz="1600" b="1" i="0" u="none" strike="noStrike" cap="none" normalizeH="0" baseline="0" dirty="0">
              <a:ln>
                <a:noFill/>
              </a:ln>
              <a:solidFill>
                <a:srgbClr val="00206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0" name="AutoShape 35"/>
          <p:cNvSpPr>
            <a:spLocks noChangeArrowheads="1"/>
          </p:cNvSpPr>
          <p:nvPr/>
        </p:nvSpPr>
        <p:spPr bwMode="auto">
          <a:xfrm>
            <a:off x="819740" y="4240610"/>
            <a:ext cx="2321400" cy="671673"/>
          </a:xfrm>
          <a:prstGeom prst="flowChartProcess">
            <a:avLst/>
          </a:prstGeom>
          <a:solidFill>
            <a:srgbClr val="FFFFFF"/>
          </a:solidFill>
          <a:ln w="38100">
            <a:solidFill>
              <a:srgbClr val="0000CC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 algn="ctr" eaLnBrk="1" hangingPunct="1">
              <a:spcBef>
                <a:spcPct val="0"/>
              </a:spcBef>
              <a:buNone/>
            </a:pPr>
            <a:r>
              <a:rPr lang="en-US" sz="1600" dirty="0">
                <a:solidFill>
                  <a:srgbClr val="002060"/>
                </a:solidFill>
                <a:effectLst/>
              </a:rPr>
              <a:t>DisplayDemoRun VGA</a:t>
            </a:r>
            <a:endParaRPr kumimoji="0" lang="en-US" sz="1600" i="0" u="none" strike="noStrike" cap="none" normalizeH="0" baseline="0" dirty="0">
              <a:ln>
                <a:noFill/>
              </a:ln>
              <a:solidFill>
                <a:srgbClr val="00206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1" name="Elbow Connector 60"/>
          <p:cNvCxnSpPr>
            <a:cxnSpLocks/>
            <a:stCxn id="53" idx="1"/>
            <a:endCxn id="59" idx="3"/>
          </p:cNvCxnSpPr>
          <p:nvPr/>
        </p:nvCxnSpPr>
        <p:spPr>
          <a:xfrm rot="10800000" flipV="1">
            <a:off x="3141140" y="3076991"/>
            <a:ext cx="3037554" cy="1260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Elbow Connector 68"/>
          <p:cNvCxnSpPr>
            <a:stCxn id="60" idx="3"/>
            <a:endCxn id="25" idx="1"/>
          </p:cNvCxnSpPr>
          <p:nvPr/>
        </p:nvCxnSpPr>
        <p:spPr>
          <a:xfrm flipV="1">
            <a:off x="3141140" y="4576446"/>
            <a:ext cx="1183754" cy="1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AutoShape 34"/>
          <p:cNvSpPr>
            <a:spLocks noChangeArrowheads="1"/>
          </p:cNvSpPr>
          <p:nvPr/>
        </p:nvSpPr>
        <p:spPr bwMode="auto">
          <a:xfrm>
            <a:off x="4502001" y="5365110"/>
            <a:ext cx="1486532" cy="663943"/>
          </a:xfrm>
          <a:prstGeom prst="flowChartDecision">
            <a:avLst/>
          </a:prstGeom>
          <a:solidFill>
            <a:srgbClr val="FFFFFF"/>
          </a:solidFill>
          <a:ln w="38100">
            <a:solidFill>
              <a:srgbClr val="0000CC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eaLnBrk="1" hangingPunct="1">
              <a:spcBef>
                <a:spcPct val="0"/>
              </a:spcBef>
              <a:buNone/>
            </a:pPr>
            <a:r>
              <a:rPr kumimoji="0" lang="en-US" sz="1600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  <a:latin typeface="Arial" panose="020B0604020202020204" pitchFamily="34" charset="0"/>
                <a:ea typeface="Times New Roman" pitchFamily="18" charset="0"/>
                <a:cs typeface="Arial" panose="020B0604020202020204" pitchFamily="34" charset="0"/>
              </a:rPr>
              <a:t>quit</a:t>
            </a:r>
            <a:endParaRPr kumimoji="0" lang="en-US" sz="1600" i="0" u="none" strike="noStrike" cap="none" normalizeH="0" baseline="0" dirty="0">
              <a:ln>
                <a:noFill/>
              </a:ln>
              <a:solidFill>
                <a:srgbClr val="00206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6" name="Elbow Connector 75"/>
          <p:cNvCxnSpPr>
            <a:stCxn id="25" idx="2"/>
            <a:endCxn id="75" idx="0"/>
          </p:cNvCxnSpPr>
          <p:nvPr/>
        </p:nvCxnSpPr>
        <p:spPr>
          <a:xfrm rot="5400000">
            <a:off x="4993353" y="5113194"/>
            <a:ext cx="503831" cy="1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Elbow Connector 79"/>
          <p:cNvCxnSpPr>
            <a:stCxn id="75" idx="1"/>
            <a:endCxn id="59" idx="1"/>
          </p:cNvCxnSpPr>
          <p:nvPr/>
        </p:nvCxnSpPr>
        <p:spPr>
          <a:xfrm rot="10800000">
            <a:off x="819741" y="3078252"/>
            <a:ext cx="3682261" cy="2618831"/>
          </a:xfrm>
          <a:prstGeom prst="bentConnector3">
            <a:avLst>
              <a:gd name="adj1" fmla="val 106208"/>
            </a:avLst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 Box 11"/>
          <p:cNvSpPr txBox="1">
            <a:spLocks noChangeArrowheads="1"/>
          </p:cNvSpPr>
          <p:nvPr/>
        </p:nvSpPr>
        <p:spPr bwMode="auto">
          <a:xfrm>
            <a:off x="3984990" y="5671528"/>
            <a:ext cx="797863" cy="4784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kumimoji="0" lang="en-US" sz="1600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  <a:latin typeface="Arial" panose="020B0604020202020204" pitchFamily="34" charset="0"/>
                <a:ea typeface="Times New Roman" pitchFamily="18" charset="0"/>
                <a:cs typeface="Arial" panose="020B0604020202020204" pitchFamily="34" charset="0"/>
              </a:rPr>
              <a:t>Yes</a:t>
            </a:r>
            <a:endParaRPr kumimoji="0" lang="en-US" sz="1600" i="0" u="none" strike="noStrike" cap="none" normalizeH="0" baseline="0" dirty="0">
              <a:ln>
                <a:noFill/>
              </a:ln>
              <a:solidFill>
                <a:srgbClr val="00206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4" name="Text Box 11"/>
          <p:cNvSpPr txBox="1">
            <a:spLocks noChangeArrowheads="1"/>
          </p:cNvSpPr>
          <p:nvPr/>
        </p:nvSpPr>
        <p:spPr bwMode="auto">
          <a:xfrm>
            <a:off x="6705600" y="5418288"/>
            <a:ext cx="797863" cy="4784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  <a:buNone/>
            </a:pPr>
            <a:r>
              <a:rPr kumimoji="0" lang="en-US" sz="1600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  <a:latin typeface="Arial" panose="020B0604020202020204" pitchFamily="34" charset="0"/>
                <a:ea typeface="Times New Roman" pitchFamily="18" charset="0"/>
                <a:cs typeface="Arial" panose="020B0604020202020204" pitchFamily="34" charset="0"/>
              </a:rPr>
              <a:t>No</a:t>
            </a:r>
            <a:endParaRPr kumimoji="0" lang="en-US" sz="1600" i="0" u="none" strike="noStrike" cap="none" normalizeH="0" baseline="0" dirty="0">
              <a:ln>
                <a:noFill/>
              </a:ln>
              <a:solidFill>
                <a:srgbClr val="00206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5" name="Elbow Connector 84"/>
          <p:cNvCxnSpPr>
            <a:stCxn id="75" idx="3"/>
            <a:endCxn id="25" idx="3"/>
          </p:cNvCxnSpPr>
          <p:nvPr/>
        </p:nvCxnSpPr>
        <p:spPr>
          <a:xfrm flipV="1">
            <a:off x="5988533" y="4576446"/>
            <a:ext cx="177108" cy="1120636"/>
          </a:xfrm>
          <a:prstGeom prst="bentConnector3">
            <a:avLst>
              <a:gd name="adj1" fmla="val 229074"/>
            </a:avLst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0893893"/>
      </p:ext>
    </p:extLst>
  </p:cSld>
  <p:clrMapOvr>
    <a:masterClrMapping/>
  </p:clrMapOvr>
</p:sld>
</file>

<file path=ppt/theme/theme1.xml><?xml version="1.0" encoding="utf-8"?>
<a:theme xmlns:a="http://schemas.openxmlformats.org/drawingml/2006/main" name="slide with bullets">
  <a:themeElements>
    <a:clrScheme name="Equity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Default Design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Char char="•"/>
          <a:tabLst/>
          <a:defRPr kumimoji="1" lang="en-US" sz="3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Char char="•"/>
          <a:tabLst/>
          <a:defRPr kumimoji="1" lang="en-US" sz="3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</a:defRPr>
        </a:defPPr>
      </a:lstStyle>
    </a:lnDef>
  </a:objectDefaults>
  <a:extraClrSchemeLst>
    <a:extraClrScheme>
      <a:clrScheme name="Default Design 1">
        <a:dk1>
          <a:srgbClr val="4D4D4D"/>
        </a:dk1>
        <a:lt1>
          <a:srgbClr val="FFFFFF"/>
        </a:lt1>
        <a:dk2>
          <a:srgbClr val="006666"/>
        </a:dk2>
        <a:lt2>
          <a:srgbClr val="CC9900"/>
        </a:lt2>
        <a:accent1>
          <a:srgbClr val="CC9900"/>
        </a:accent1>
        <a:accent2>
          <a:srgbClr val="800000"/>
        </a:accent2>
        <a:accent3>
          <a:srgbClr val="AAB8B8"/>
        </a:accent3>
        <a:accent4>
          <a:srgbClr val="DADADA"/>
        </a:accent4>
        <a:accent5>
          <a:srgbClr val="E2CAAA"/>
        </a:accent5>
        <a:accent6>
          <a:srgbClr val="730000"/>
        </a:accent6>
        <a:hlink>
          <a:srgbClr val="C0C0C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10000"/>
        </a:dk1>
        <a:lt1>
          <a:srgbClr val="C0C0C0"/>
        </a:lt1>
        <a:dk2>
          <a:srgbClr val="010000"/>
        </a:dk2>
        <a:lt2>
          <a:srgbClr val="C0C0C0"/>
        </a:lt2>
        <a:accent1>
          <a:srgbClr val="969696"/>
        </a:accent1>
        <a:accent2>
          <a:srgbClr val="000000"/>
        </a:accent2>
        <a:accent3>
          <a:srgbClr val="DCDCDC"/>
        </a:accent3>
        <a:accent4>
          <a:srgbClr val="010000"/>
        </a:accent4>
        <a:accent5>
          <a:srgbClr val="C9C9C9"/>
        </a:accent5>
        <a:accent6>
          <a:srgbClr val="000000"/>
        </a:accent6>
        <a:hlink>
          <a:srgbClr val="FFFFFF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4D4D4D"/>
        </a:dk1>
        <a:lt1>
          <a:srgbClr val="99CCFF"/>
        </a:lt1>
        <a:dk2>
          <a:srgbClr val="4D4D4D"/>
        </a:dk2>
        <a:lt2>
          <a:srgbClr val="000000"/>
        </a:lt2>
        <a:accent1>
          <a:srgbClr val="990099"/>
        </a:accent1>
        <a:accent2>
          <a:srgbClr val="FFCC00"/>
        </a:accent2>
        <a:accent3>
          <a:srgbClr val="CAE2FF"/>
        </a:accent3>
        <a:accent4>
          <a:srgbClr val="404040"/>
        </a:accent4>
        <a:accent5>
          <a:srgbClr val="CAAACA"/>
        </a:accent5>
        <a:accent6>
          <a:srgbClr val="E7B900"/>
        </a:accent6>
        <a:hlink>
          <a:srgbClr val="FFFFFF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00"/>
        </a:lt1>
        <a:dk2>
          <a:srgbClr val="000066"/>
        </a:dk2>
        <a:lt2>
          <a:srgbClr val="99CC00"/>
        </a:lt2>
        <a:accent1>
          <a:srgbClr val="99CC00"/>
        </a:accent1>
        <a:accent2>
          <a:srgbClr val="FFFF00"/>
        </a:accent2>
        <a:accent3>
          <a:srgbClr val="AAAAB8"/>
        </a:accent3>
        <a:accent4>
          <a:srgbClr val="DADA00"/>
        </a:accent4>
        <a:accent5>
          <a:srgbClr val="CAE2AA"/>
        </a:accent5>
        <a:accent6>
          <a:srgbClr val="E7E700"/>
        </a:accent6>
        <a:hlink>
          <a:srgbClr val="9999FF"/>
        </a:hlink>
        <a:folHlink>
          <a:srgbClr val="9933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969696"/>
        </a:dk1>
        <a:lt1>
          <a:srgbClr val="FFCC00"/>
        </a:lt1>
        <a:dk2>
          <a:srgbClr val="FF6600"/>
        </a:dk2>
        <a:lt2>
          <a:srgbClr val="009900"/>
        </a:lt2>
        <a:accent1>
          <a:srgbClr val="FFCC00"/>
        </a:accent1>
        <a:accent2>
          <a:srgbClr val="009900"/>
        </a:accent2>
        <a:accent3>
          <a:srgbClr val="FFB8AA"/>
        </a:accent3>
        <a:accent4>
          <a:srgbClr val="DAAE00"/>
        </a:accent4>
        <a:accent5>
          <a:srgbClr val="FFE2AA"/>
        </a:accent5>
        <a:accent6>
          <a:srgbClr val="008A00"/>
        </a:accent6>
        <a:hlink>
          <a:srgbClr val="FFFFFF"/>
        </a:hlink>
        <a:folHlink>
          <a:srgbClr val="FF99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CC00"/>
        </a:lt1>
        <a:dk2>
          <a:srgbClr val="336600"/>
        </a:dk2>
        <a:lt2>
          <a:srgbClr val="969696"/>
        </a:lt2>
        <a:accent1>
          <a:srgbClr val="336600"/>
        </a:accent1>
        <a:accent2>
          <a:srgbClr val="CCCC00"/>
        </a:accent2>
        <a:accent3>
          <a:srgbClr val="FFE2AA"/>
        </a:accent3>
        <a:accent4>
          <a:srgbClr val="000000"/>
        </a:accent4>
        <a:accent5>
          <a:srgbClr val="ADB8AA"/>
        </a:accent5>
        <a:accent6>
          <a:srgbClr val="B9B900"/>
        </a:accent6>
        <a:hlink>
          <a:srgbClr val="FFFFFF"/>
        </a:hlink>
        <a:folHlink>
          <a:srgbClr val="FFFFA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10000"/>
        </a:dk1>
        <a:lt1>
          <a:srgbClr val="99CCFF"/>
        </a:lt1>
        <a:dk2>
          <a:srgbClr val="666633"/>
        </a:dk2>
        <a:lt2>
          <a:srgbClr val="969696"/>
        </a:lt2>
        <a:accent1>
          <a:srgbClr val="666633"/>
        </a:accent1>
        <a:accent2>
          <a:srgbClr val="FFCC00"/>
        </a:accent2>
        <a:accent3>
          <a:srgbClr val="CAE2FF"/>
        </a:accent3>
        <a:accent4>
          <a:srgbClr val="010000"/>
        </a:accent4>
        <a:accent5>
          <a:srgbClr val="B8B8AD"/>
        </a:accent5>
        <a:accent6>
          <a:srgbClr val="E7B900"/>
        </a:accent6>
        <a:hlink>
          <a:srgbClr val="FFFFFF"/>
        </a:hlink>
        <a:folHlink>
          <a:srgbClr val="CCE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9900CC"/>
        </a:dk1>
        <a:lt1>
          <a:srgbClr val="FFCC00"/>
        </a:lt1>
        <a:dk2>
          <a:srgbClr val="FF3300"/>
        </a:dk2>
        <a:lt2>
          <a:srgbClr val="969696"/>
        </a:lt2>
        <a:accent1>
          <a:srgbClr val="FF3300"/>
        </a:accent1>
        <a:accent2>
          <a:srgbClr val="FFCC00"/>
        </a:accent2>
        <a:accent3>
          <a:srgbClr val="FFE2AA"/>
        </a:accent3>
        <a:accent4>
          <a:srgbClr val="8200AE"/>
        </a:accent4>
        <a:accent5>
          <a:srgbClr val="FFADAA"/>
        </a:accent5>
        <a:accent6>
          <a:srgbClr val="E7B900"/>
        </a:accent6>
        <a:hlink>
          <a:srgbClr val="FFFFFF"/>
        </a:hlink>
        <a:folHlink>
          <a:srgbClr val="FFFFC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Lecture5spring2018SoC I2C Controller in Verilog" id="{9A9F2CCE-988F-4BF2-894A-575E2A888C66}" vid="{654682D8-80A2-4AEB-9C1B-841FE7FE8F40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lecture template 2019spring HUST</Template>
  <TotalTime>13376</TotalTime>
  <Words>3430</Words>
  <Application>Microsoft Office PowerPoint</Application>
  <PresentationFormat>Letter Paper (8.5x11 in)</PresentationFormat>
  <Paragraphs>535</Paragraphs>
  <Slides>39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7" baseType="lpstr">
      <vt:lpstr>Arial</vt:lpstr>
      <vt:lpstr>Courier New</vt:lpstr>
      <vt:lpstr>Tahoma</vt:lpstr>
      <vt:lpstr>Times</vt:lpstr>
      <vt:lpstr>Times New Roman</vt:lpstr>
      <vt:lpstr>Vivaldi</vt:lpstr>
      <vt:lpstr>Wingdings</vt:lpstr>
      <vt:lpstr>slide with bullets</vt:lpstr>
      <vt:lpstr>Lecture 19  Zybo Base System Design Demo  and Color Generation</vt:lpstr>
      <vt:lpstr>References</vt:lpstr>
      <vt:lpstr>Zybo Base System Design</vt:lpstr>
      <vt:lpstr>Zybo Base System Design Lib</vt:lpstr>
      <vt:lpstr> A Simplified Zybo Base System Design</vt:lpstr>
      <vt:lpstr>vdma and vga display controller in xparameters.h</vt:lpstr>
      <vt:lpstr>Zybo Base System Design Demo Programs</vt:lpstr>
      <vt:lpstr>Zybo Base System Design Demo</vt:lpstr>
      <vt:lpstr>Zybo Base System Design Example</vt:lpstr>
      <vt:lpstr>AXI Video Direct Memory Access v6.2 axi_vdma</vt:lpstr>
      <vt:lpstr>Programming Sequence to configure and start with axi_vdma</vt:lpstr>
      <vt:lpstr>Example Configuration of Zybo Base System Design: DisplayCtrl , vgaCtrl</vt:lpstr>
      <vt:lpstr>XAxiVdma vdma in xaxivdma.h</vt:lpstr>
      <vt:lpstr>VGA Display Controller axi_dispctrl_v1-00_a from Digilent</vt:lpstr>
      <vt:lpstr>DisplayDemoInitialize(): Initialize vgaCtrl in display_ctrl.c</vt:lpstr>
      <vt:lpstr>DisplayDemoInitialize(): Initialize VDMA driver in display_ctrl.c</vt:lpstr>
      <vt:lpstr>DisplayStart():</vt:lpstr>
      <vt:lpstr>DisplayStart():</vt:lpstr>
      <vt:lpstr>DisplayStart(): Configure VGA Display Controller to Start axi_vdma Transfer</vt:lpstr>
      <vt:lpstr>A Pixel in Portable Network Graphics (PNG) Specification</vt:lpstr>
      <vt:lpstr>Stride of Frame Buffer Memory</vt:lpstr>
      <vt:lpstr>Pixel Color and Frame Definition in display_demo.c and display_demo.h </vt:lpstr>
      <vt:lpstr>Pixel Color Packing</vt:lpstr>
      <vt:lpstr>Pixel Color and Frame Definition in display_demo.c and display_demo.h </vt:lpstr>
      <vt:lpstr>Frame Buffer: u32 vgaBuf[3][1920*1080] – 4 bytes per pixel</vt:lpstr>
      <vt:lpstr>How to Fill Each Column with the Same Color</vt:lpstr>
      <vt:lpstr>Color Generation: DISPLAYDEMO_PATTERN_1: 7 color bars</vt:lpstr>
      <vt:lpstr>Color Generation: DISPLAYDEMO_PATTERN_1: 7 color bars</vt:lpstr>
      <vt:lpstr>Color Generation: DISPLAYDEMO_PATTERN_1</vt:lpstr>
      <vt:lpstr>Color Generation: DISPLAYDEMO_PATTERN_1</vt:lpstr>
      <vt:lpstr>Color Generation: DISPLAYDEMO_PATTERN_1</vt:lpstr>
      <vt:lpstr>A Better Way to Assign Color with switch statement</vt:lpstr>
      <vt:lpstr>Tweetable Mathematical Art Design Competition (link)</vt:lpstr>
      <vt:lpstr>Tweetable Mathematical Art Design Competition: C++ Code</vt:lpstr>
      <vt:lpstr>Tweetable Mathematical Art Design Competition: Mandelbrot 132 chars</vt:lpstr>
      <vt:lpstr>Tweetable Mathematical Art Design Competition: Ripple in Motion</vt:lpstr>
      <vt:lpstr>Tweetable Mathematical Art Design Competition: Julia sets</vt:lpstr>
      <vt:lpstr>An Image of 1920x1080 Pixels by Rick Rung, CPE 2018</vt:lpstr>
      <vt:lpstr>Other Images from Students of Huazhong U of Science and Technology</vt:lpstr>
    </vt:vector>
  </TitlesOfParts>
  <Company>Rose-Hulman Inst of Tech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EC 430 Microcomputers</dc:title>
  <dc:creator>Laptop Software Suite</dc:creator>
  <cp:lastModifiedBy>guest_user</cp:lastModifiedBy>
  <cp:revision>1649</cp:revision>
  <cp:lastPrinted>2017-01-18T18:10:17Z</cp:lastPrinted>
  <dcterms:created xsi:type="dcterms:W3CDTF">1999-12-06T02:14:27Z</dcterms:created>
  <dcterms:modified xsi:type="dcterms:W3CDTF">2019-06-10T14:02:32Z</dcterms:modified>
</cp:coreProperties>
</file>